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49"/>
  </p:notesMasterIdLst>
  <p:handoutMasterIdLst>
    <p:handoutMasterId r:id="rId50"/>
  </p:handoutMasterIdLst>
  <p:sldIdLst>
    <p:sldId id="1500" r:id="rId5"/>
    <p:sldId id="1532" r:id="rId6"/>
    <p:sldId id="1533" r:id="rId7"/>
    <p:sldId id="1560" r:id="rId8"/>
    <p:sldId id="1512" r:id="rId9"/>
    <p:sldId id="1513" r:id="rId10"/>
    <p:sldId id="1517" r:id="rId11"/>
    <p:sldId id="1525" r:id="rId12"/>
    <p:sldId id="1559" r:id="rId13"/>
    <p:sldId id="272" r:id="rId14"/>
    <p:sldId id="273" r:id="rId15"/>
    <p:sldId id="274" r:id="rId16"/>
    <p:sldId id="275" r:id="rId17"/>
    <p:sldId id="1561" r:id="rId18"/>
    <p:sldId id="1521" r:id="rId19"/>
    <p:sldId id="1530" r:id="rId20"/>
    <p:sldId id="1534" r:id="rId21"/>
    <p:sldId id="1535" r:id="rId22"/>
    <p:sldId id="1536" r:id="rId23"/>
    <p:sldId id="1562" r:id="rId24"/>
    <p:sldId id="1537" r:id="rId25"/>
    <p:sldId id="1538" r:id="rId26"/>
    <p:sldId id="1539" r:id="rId27"/>
    <p:sldId id="1540" r:id="rId28"/>
    <p:sldId id="1563" r:id="rId29"/>
    <p:sldId id="1543" r:id="rId30"/>
    <p:sldId id="1544" r:id="rId31"/>
    <p:sldId id="1545" r:id="rId32"/>
    <p:sldId id="1564" r:id="rId33"/>
    <p:sldId id="1541" r:id="rId34"/>
    <p:sldId id="1542" r:id="rId35"/>
    <p:sldId id="1546" r:id="rId36"/>
    <p:sldId id="1547" r:id="rId37"/>
    <p:sldId id="1548" r:id="rId38"/>
    <p:sldId id="1549" r:id="rId39"/>
    <p:sldId id="1550" r:id="rId40"/>
    <p:sldId id="1552" r:id="rId41"/>
    <p:sldId id="1551" r:id="rId42"/>
    <p:sldId id="1553" r:id="rId43"/>
    <p:sldId id="1554" r:id="rId44"/>
    <p:sldId id="1555" r:id="rId45"/>
    <p:sldId id="1557" r:id="rId46"/>
    <p:sldId id="1556" r:id="rId47"/>
    <p:sldId id="155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D3952C5D-0811-4562-B2C1-9A191F8C8B0A}">
          <p14:sldIdLst>
            <p14:sldId id="1500"/>
          </p14:sldIdLst>
        </p14:section>
        <p14:section name="How to use this workbook" id="{E8718D72-C0C2-489E-9943-EACF6B0D5C46}">
          <p14:sldIdLst>
            <p14:sldId id="1532"/>
            <p14:sldId id="1533"/>
          </p14:sldIdLst>
        </p14:section>
        <p14:section name="Activity 1 - Shared Purpose" id="{6DB725CE-6E04-4686-988F-0D09654A1BFB}">
          <p14:sldIdLst>
            <p14:sldId id="1560"/>
            <p14:sldId id="1512"/>
            <p14:sldId id="1513"/>
            <p14:sldId id="1517"/>
            <p14:sldId id="1525"/>
            <p14:sldId id="1559"/>
            <p14:sldId id="272"/>
            <p14:sldId id="273"/>
            <p14:sldId id="274"/>
            <p14:sldId id="275"/>
          </p14:sldIdLst>
        </p14:section>
        <p14:section name="Activity 2 - DST Baseline Activity" id="{35BED595-3E85-432B-A63A-C58C579957E1}">
          <p14:sldIdLst>
            <p14:sldId id="1561"/>
            <p14:sldId id="1521"/>
            <p14:sldId id="1530"/>
            <p14:sldId id="1534"/>
            <p14:sldId id="1535"/>
            <p14:sldId id="1536"/>
          </p14:sldIdLst>
        </p14:section>
        <p14:section name="Activity 3 - Walking the Cube" id="{25929F78-8816-47CD-AEE5-DB9E457B9F5A}">
          <p14:sldIdLst>
            <p14:sldId id="1562"/>
            <p14:sldId id="1537"/>
            <p14:sldId id="1538"/>
            <p14:sldId id="1539"/>
            <p14:sldId id="1540"/>
          </p14:sldIdLst>
        </p14:section>
        <p14:section name="Activity 4 - 15% Solutions" id="{168AD567-D911-4B4B-88B7-2B52A519B3E6}">
          <p14:sldIdLst>
            <p14:sldId id="1563"/>
            <p14:sldId id="1543"/>
            <p14:sldId id="1544"/>
            <p14:sldId id="1545"/>
          </p14:sldIdLst>
        </p14:section>
        <p14:section name="Activity 5 - Teamwork Agreement" id="{BFE0D306-EAC1-440B-9F3E-C7634DEFC2D9}">
          <p14:sldIdLst>
            <p14:sldId id="1564"/>
            <p14:sldId id="1541"/>
            <p14:sldId id="1542"/>
            <p14:sldId id="1546"/>
            <p14:sldId id="1547"/>
            <p14:sldId id="1548"/>
            <p14:sldId id="1549"/>
            <p14:sldId id="1550"/>
            <p14:sldId id="1552"/>
            <p14:sldId id="1551"/>
            <p14:sldId id="1553"/>
            <p14:sldId id="1554"/>
            <p14:sldId id="1555"/>
            <p14:sldId id="1557"/>
            <p14:sldId id="1556"/>
            <p14:sldId id="15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4C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8" autoAdjust="0"/>
    <p:restoredTop sz="70440" autoAdjust="0"/>
  </p:normalViewPr>
  <p:slideViewPr>
    <p:cSldViewPr>
      <p:cViewPr varScale="1">
        <p:scale>
          <a:sx n="47" d="100"/>
          <a:sy n="47" d="100"/>
        </p:scale>
        <p:origin x="1508" y="40"/>
      </p:cViewPr>
      <p:guideLst>
        <p:guide orient="horz" pos="2160"/>
        <p:guide pos="2880"/>
      </p:guideLst>
    </p:cSldViewPr>
  </p:slideViewPr>
  <p:outlineViewPr>
    <p:cViewPr>
      <p:scale>
        <a:sx n="33" d="100"/>
        <a:sy n="33" d="100"/>
      </p:scale>
      <p:origin x="0" y="-4868"/>
    </p:cViewPr>
  </p:outlineViewPr>
  <p:notesTextViewPr>
    <p:cViewPr>
      <p:scale>
        <a:sx n="1" d="1"/>
        <a:sy n="1" d="1"/>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DD887-8504-4178-87AA-E40957846B3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CA"/>
        </a:p>
      </dgm:t>
    </dgm:pt>
    <dgm:pt modelId="{A379FFA8-B36B-4B30-9392-475241E1C53A}">
      <dgm:prSet phldrT="[Text]"/>
      <dgm:spPr/>
      <dgm:t>
        <a:bodyPr/>
        <a:lstStyle/>
        <a:p>
          <a:r>
            <a:rPr lang="en-CA" dirty="0"/>
            <a:t>Observations</a:t>
          </a:r>
        </a:p>
      </dgm:t>
    </dgm:pt>
    <dgm:pt modelId="{660FB661-0C06-4AC3-A292-1D1BFE311E0C}" type="parTrans" cxnId="{5018BC89-F7C1-4F89-81AC-C6C69AD4AB81}">
      <dgm:prSet/>
      <dgm:spPr/>
      <dgm:t>
        <a:bodyPr/>
        <a:lstStyle/>
        <a:p>
          <a:endParaRPr lang="en-CA"/>
        </a:p>
      </dgm:t>
    </dgm:pt>
    <dgm:pt modelId="{3AA77B05-F0AF-4668-892A-97D98D60D029}" type="sibTrans" cxnId="{5018BC89-F7C1-4F89-81AC-C6C69AD4AB81}">
      <dgm:prSet/>
      <dgm:spPr/>
      <dgm:t>
        <a:bodyPr/>
        <a:lstStyle/>
        <a:p>
          <a:endParaRPr lang="en-CA"/>
        </a:p>
      </dgm:t>
    </dgm:pt>
    <dgm:pt modelId="{F18746D3-685E-4727-84DE-042582BCC99F}">
      <dgm:prSet phldrT="[Text]"/>
      <dgm:spPr/>
      <dgm:t>
        <a:bodyPr/>
        <a:lstStyle/>
        <a:p>
          <a:r>
            <a:rPr lang="en-CA" dirty="0"/>
            <a:t>Wants</a:t>
          </a:r>
        </a:p>
      </dgm:t>
    </dgm:pt>
    <dgm:pt modelId="{19D13C2B-87A9-4ECE-BBC2-E73ACE132A87}" type="parTrans" cxnId="{8B0ED671-9EE8-4673-8C82-310435C5805D}">
      <dgm:prSet/>
      <dgm:spPr/>
      <dgm:t>
        <a:bodyPr/>
        <a:lstStyle/>
        <a:p>
          <a:endParaRPr lang="en-CA"/>
        </a:p>
      </dgm:t>
    </dgm:pt>
    <dgm:pt modelId="{FA79369E-B55F-42D8-9D30-B1A1E65659E2}" type="sibTrans" cxnId="{8B0ED671-9EE8-4673-8C82-310435C5805D}">
      <dgm:prSet/>
      <dgm:spPr/>
      <dgm:t>
        <a:bodyPr/>
        <a:lstStyle/>
        <a:p>
          <a:endParaRPr lang="en-CA"/>
        </a:p>
      </dgm:t>
    </dgm:pt>
    <dgm:pt modelId="{C84767A3-4257-4FEA-8A35-9819D80A2CA1}">
      <dgm:prSet phldrT="[Text]"/>
      <dgm:spPr/>
      <dgm:t>
        <a:bodyPr/>
        <a:lstStyle/>
        <a:p>
          <a:r>
            <a:rPr lang="en-CA" dirty="0"/>
            <a:t>Feelings</a:t>
          </a:r>
        </a:p>
      </dgm:t>
    </dgm:pt>
    <dgm:pt modelId="{77526CC4-488F-4417-92FE-CBCD71F5477D}" type="parTrans" cxnId="{449E86D9-ABE7-45F9-884B-93C355EBFF84}">
      <dgm:prSet/>
      <dgm:spPr/>
      <dgm:t>
        <a:bodyPr/>
        <a:lstStyle/>
        <a:p>
          <a:endParaRPr lang="en-CA"/>
        </a:p>
      </dgm:t>
    </dgm:pt>
    <dgm:pt modelId="{BC91E03B-91A0-497E-8AC3-DFF336CC8EDE}" type="sibTrans" cxnId="{449E86D9-ABE7-45F9-884B-93C355EBFF84}">
      <dgm:prSet/>
      <dgm:spPr/>
      <dgm:t>
        <a:bodyPr/>
        <a:lstStyle/>
        <a:p>
          <a:endParaRPr lang="en-CA"/>
        </a:p>
      </dgm:t>
    </dgm:pt>
    <dgm:pt modelId="{36CB515D-EDC8-4BCD-AA19-25AD0E6B7008}">
      <dgm:prSet phldrT="[Text]"/>
      <dgm:spPr/>
    </dgm:pt>
    <dgm:pt modelId="{170AA583-6641-4802-AEE2-5A6E9EAC7489}" type="parTrans" cxnId="{7D150226-6C90-4B28-B23D-F9F27782ACE5}">
      <dgm:prSet/>
      <dgm:spPr/>
      <dgm:t>
        <a:bodyPr/>
        <a:lstStyle/>
        <a:p>
          <a:endParaRPr lang="en-CA"/>
        </a:p>
      </dgm:t>
    </dgm:pt>
    <dgm:pt modelId="{38E082B9-0D5A-409B-BA4A-807728A00DF7}" type="sibTrans" cxnId="{7D150226-6C90-4B28-B23D-F9F27782ACE5}">
      <dgm:prSet/>
      <dgm:spPr/>
      <dgm:t>
        <a:bodyPr/>
        <a:lstStyle/>
        <a:p>
          <a:endParaRPr lang="en-CA"/>
        </a:p>
      </dgm:t>
    </dgm:pt>
    <dgm:pt modelId="{70FD960F-EBB6-4519-B2F4-509340D6251B}">
      <dgm:prSet phldrT="[Text]"/>
      <dgm:spPr/>
      <dgm:t>
        <a:bodyPr/>
        <a:lstStyle/>
        <a:p>
          <a:r>
            <a:rPr lang="en-CA"/>
            <a:t>Thoughts</a:t>
          </a:r>
          <a:endParaRPr lang="en-CA" dirty="0"/>
        </a:p>
      </dgm:t>
    </dgm:pt>
    <dgm:pt modelId="{52E89D96-391E-4AA5-98E8-C9C56AA44D7F}" type="parTrans" cxnId="{F40C4852-75A7-455F-8852-6522C668DB62}">
      <dgm:prSet/>
      <dgm:spPr/>
      <dgm:t>
        <a:bodyPr/>
        <a:lstStyle/>
        <a:p>
          <a:endParaRPr lang="en-CA"/>
        </a:p>
      </dgm:t>
    </dgm:pt>
    <dgm:pt modelId="{FF1F975F-D807-4092-80E8-E9E54A599C8D}" type="sibTrans" cxnId="{F40C4852-75A7-455F-8852-6522C668DB62}">
      <dgm:prSet/>
      <dgm:spPr/>
      <dgm:t>
        <a:bodyPr/>
        <a:lstStyle/>
        <a:p>
          <a:endParaRPr lang="en-CA"/>
        </a:p>
      </dgm:t>
    </dgm:pt>
    <dgm:pt modelId="{3F23ACFB-AEE3-435C-A947-E9A520D68D06}" type="pres">
      <dgm:prSet presAssocID="{B63DD887-8504-4178-87AA-E40957846B37}" presName="matrix" presStyleCnt="0">
        <dgm:presLayoutVars>
          <dgm:chMax val="1"/>
          <dgm:dir/>
          <dgm:resizeHandles val="exact"/>
        </dgm:presLayoutVars>
      </dgm:prSet>
      <dgm:spPr/>
    </dgm:pt>
    <dgm:pt modelId="{50915373-8043-4C24-8152-5512B9D9339B}" type="pres">
      <dgm:prSet presAssocID="{B63DD887-8504-4178-87AA-E40957846B37}" presName="diamond" presStyleLbl="bgShp" presStyleIdx="0" presStyleCnt="1"/>
      <dgm:spPr/>
    </dgm:pt>
    <dgm:pt modelId="{1985E994-598B-4642-B333-0726038A1E33}" type="pres">
      <dgm:prSet presAssocID="{B63DD887-8504-4178-87AA-E40957846B37}" presName="quad1" presStyleLbl="node1" presStyleIdx="0" presStyleCnt="4">
        <dgm:presLayoutVars>
          <dgm:chMax val="0"/>
          <dgm:chPref val="0"/>
          <dgm:bulletEnabled val="1"/>
        </dgm:presLayoutVars>
      </dgm:prSet>
      <dgm:spPr/>
    </dgm:pt>
    <dgm:pt modelId="{70F56D23-D22B-48F8-853A-DF859E1EB807}" type="pres">
      <dgm:prSet presAssocID="{B63DD887-8504-4178-87AA-E40957846B37}" presName="quad2" presStyleLbl="node1" presStyleIdx="1" presStyleCnt="4">
        <dgm:presLayoutVars>
          <dgm:chMax val="0"/>
          <dgm:chPref val="0"/>
          <dgm:bulletEnabled val="1"/>
        </dgm:presLayoutVars>
      </dgm:prSet>
      <dgm:spPr/>
    </dgm:pt>
    <dgm:pt modelId="{023CA00C-5147-4BA5-A50C-C021DBE73C50}" type="pres">
      <dgm:prSet presAssocID="{B63DD887-8504-4178-87AA-E40957846B37}" presName="quad3" presStyleLbl="node1" presStyleIdx="2" presStyleCnt="4">
        <dgm:presLayoutVars>
          <dgm:chMax val="0"/>
          <dgm:chPref val="0"/>
          <dgm:bulletEnabled val="1"/>
        </dgm:presLayoutVars>
      </dgm:prSet>
      <dgm:spPr/>
    </dgm:pt>
    <dgm:pt modelId="{A03DE665-85D0-460D-8E44-B8CE7514F508}" type="pres">
      <dgm:prSet presAssocID="{B63DD887-8504-4178-87AA-E40957846B37}" presName="quad4" presStyleLbl="node1" presStyleIdx="3" presStyleCnt="4">
        <dgm:presLayoutVars>
          <dgm:chMax val="0"/>
          <dgm:chPref val="0"/>
          <dgm:bulletEnabled val="1"/>
        </dgm:presLayoutVars>
      </dgm:prSet>
      <dgm:spPr/>
    </dgm:pt>
  </dgm:ptLst>
  <dgm:cxnLst>
    <dgm:cxn modelId="{7D150226-6C90-4B28-B23D-F9F27782ACE5}" srcId="{B63DD887-8504-4178-87AA-E40957846B37}" destId="{36CB515D-EDC8-4BCD-AA19-25AD0E6B7008}" srcOrd="4" destOrd="0" parTransId="{170AA583-6641-4802-AEE2-5A6E9EAC7489}" sibTransId="{38E082B9-0D5A-409B-BA4A-807728A00DF7}"/>
    <dgm:cxn modelId="{5D3E6A65-0158-496E-8CFE-E4CDD8C508A5}" type="presOf" srcId="{F18746D3-685E-4727-84DE-042582BCC99F}" destId="{023CA00C-5147-4BA5-A50C-C021DBE73C50}" srcOrd="0" destOrd="0" presId="urn:microsoft.com/office/officeart/2005/8/layout/matrix3"/>
    <dgm:cxn modelId="{8B0ED671-9EE8-4673-8C82-310435C5805D}" srcId="{B63DD887-8504-4178-87AA-E40957846B37}" destId="{F18746D3-685E-4727-84DE-042582BCC99F}" srcOrd="2" destOrd="0" parTransId="{19D13C2B-87A9-4ECE-BBC2-E73ACE132A87}" sibTransId="{FA79369E-B55F-42D8-9D30-B1A1E65659E2}"/>
    <dgm:cxn modelId="{F40C4852-75A7-455F-8852-6522C668DB62}" srcId="{B63DD887-8504-4178-87AA-E40957846B37}" destId="{70FD960F-EBB6-4519-B2F4-509340D6251B}" srcOrd="1" destOrd="0" parTransId="{52E89D96-391E-4AA5-98E8-C9C56AA44D7F}" sibTransId="{FF1F975F-D807-4092-80E8-E9E54A599C8D}"/>
    <dgm:cxn modelId="{5018BC89-F7C1-4F89-81AC-C6C69AD4AB81}" srcId="{B63DD887-8504-4178-87AA-E40957846B37}" destId="{A379FFA8-B36B-4B30-9392-475241E1C53A}" srcOrd="0" destOrd="0" parTransId="{660FB661-0C06-4AC3-A292-1D1BFE311E0C}" sibTransId="{3AA77B05-F0AF-4668-892A-97D98D60D029}"/>
    <dgm:cxn modelId="{B5ADC689-8D4D-45A9-B432-0DA5F0A91B0F}" type="presOf" srcId="{B63DD887-8504-4178-87AA-E40957846B37}" destId="{3F23ACFB-AEE3-435C-A947-E9A520D68D06}" srcOrd="0" destOrd="0" presId="urn:microsoft.com/office/officeart/2005/8/layout/matrix3"/>
    <dgm:cxn modelId="{FEF411A9-62AD-4BCB-9BBB-7184DB94558D}" type="presOf" srcId="{70FD960F-EBB6-4519-B2F4-509340D6251B}" destId="{70F56D23-D22B-48F8-853A-DF859E1EB807}" srcOrd="0" destOrd="0" presId="urn:microsoft.com/office/officeart/2005/8/layout/matrix3"/>
    <dgm:cxn modelId="{9470A0B3-6EEF-4B33-ADA4-CE86E3103E33}" type="presOf" srcId="{A379FFA8-B36B-4B30-9392-475241E1C53A}" destId="{1985E994-598B-4642-B333-0726038A1E33}" srcOrd="0" destOrd="0" presId="urn:microsoft.com/office/officeart/2005/8/layout/matrix3"/>
    <dgm:cxn modelId="{449E86D9-ABE7-45F9-884B-93C355EBFF84}" srcId="{B63DD887-8504-4178-87AA-E40957846B37}" destId="{C84767A3-4257-4FEA-8A35-9819D80A2CA1}" srcOrd="3" destOrd="0" parTransId="{77526CC4-488F-4417-92FE-CBCD71F5477D}" sibTransId="{BC91E03B-91A0-497E-8AC3-DFF336CC8EDE}"/>
    <dgm:cxn modelId="{07B620F3-219F-4094-BF7C-B8E379B24B52}" type="presOf" srcId="{C84767A3-4257-4FEA-8A35-9819D80A2CA1}" destId="{A03DE665-85D0-460D-8E44-B8CE7514F508}" srcOrd="0" destOrd="0" presId="urn:microsoft.com/office/officeart/2005/8/layout/matrix3"/>
    <dgm:cxn modelId="{3905FC6A-1B5C-4000-8541-9A344B500876}" type="presParOf" srcId="{3F23ACFB-AEE3-435C-A947-E9A520D68D06}" destId="{50915373-8043-4C24-8152-5512B9D9339B}" srcOrd="0" destOrd="0" presId="urn:microsoft.com/office/officeart/2005/8/layout/matrix3"/>
    <dgm:cxn modelId="{505D75B9-F608-416C-8B81-F2A3E855AD58}" type="presParOf" srcId="{3F23ACFB-AEE3-435C-A947-E9A520D68D06}" destId="{1985E994-598B-4642-B333-0726038A1E33}" srcOrd="1" destOrd="0" presId="urn:microsoft.com/office/officeart/2005/8/layout/matrix3"/>
    <dgm:cxn modelId="{5A12AC9F-6528-4345-820D-F441A9540B46}" type="presParOf" srcId="{3F23ACFB-AEE3-435C-A947-E9A520D68D06}" destId="{70F56D23-D22B-48F8-853A-DF859E1EB807}" srcOrd="2" destOrd="0" presId="urn:microsoft.com/office/officeart/2005/8/layout/matrix3"/>
    <dgm:cxn modelId="{E76C4F3F-1785-45C1-AFB9-7AD167CB64FE}" type="presParOf" srcId="{3F23ACFB-AEE3-435C-A947-E9A520D68D06}" destId="{023CA00C-5147-4BA5-A50C-C021DBE73C50}" srcOrd="3" destOrd="0" presId="urn:microsoft.com/office/officeart/2005/8/layout/matrix3"/>
    <dgm:cxn modelId="{0C062724-9F65-4CF5-9225-8079A5EA7D44}" type="presParOf" srcId="{3F23ACFB-AEE3-435C-A947-E9A520D68D06}" destId="{A03DE665-85D0-460D-8E44-B8CE7514F50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15373-8043-4C24-8152-5512B9D9339B}">
      <dsp:nvSpPr>
        <dsp:cNvPr id="0" name=""/>
        <dsp:cNvSpPr/>
      </dsp:nvSpPr>
      <dsp:spPr>
        <a:xfrm>
          <a:off x="1493503" y="0"/>
          <a:ext cx="5674642" cy="567464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5E994-598B-4642-B333-0726038A1E33}">
      <dsp:nvSpPr>
        <dsp:cNvPr id="0" name=""/>
        <dsp:cNvSpPr/>
      </dsp:nvSpPr>
      <dsp:spPr>
        <a:xfrm>
          <a:off x="2032593" y="539090"/>
          <a:ext cx="2213110" cy="2213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dirty="0"/>
            <a:t>Observations</a:t>
          </a:r>
        </a:p>
      </dsp:txBody>
      <dsp:txXfrm>
        <a:off x="2140628" y="647125"/>
        <a:ext cx="1997040" cy="1997040"/>
      </dsp:txXfrm>
    </dsp:sp>
    <dsp:sp modelId="{70F56D23-D22B-48F8-853A-DF859E1EB807}">
      <dsp:nvSpPr>
        <dsp:cNvPr id="0" name=""/>
        <dsp:cNvSpPr/>
      </dsp:nvSpPr>
      <dsp:spPr>
        <a:xfrm>
          <a:off x="4415943" y="539090"/>
          <a:ext cx="2213110" cy="2213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Thoughts</a:t>
          </a:r>
          <a:endParaRPr lang="en-CA" sz="2600" kern="1200" dirty="0"/>
        </a:p>
      </dsp:txBody>
      <dsp:txXfrm>
        <a:off x="4523978" y="647125"/>
        <a:ext cx="1997040" cy="1997040"/>
      </dsp:txXfrm>
    </dsp:sp>
    <dsp:sp modelId="{023CA00C-5147-4BA5-A50C-C021DBE73C50}">
      <dsp:nvSpPr>
        <dsp:cNvPr id="0" name=""/>
        <dsp:cNvSpPr/>
      </dsp:nvSpPr>
      <dsp:spPr>
        <a:xfrm>
          <a:off x="2032593" y="2922440"/>
          <a:ext cx="2213110" cy="2213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dirty="0"/>
            <a:t>Wants</a:t>
          </a:r>
        </a:p>
      </dsp:txBody>
      <dsp:txXfrm>
        <a:off x="2140628" y="3030475"/>
        <a:ext cx="1997040" cy="1997040"/>
      </dsp:txXfrm>
    </dsp:sp>
    <dsp:sp modelId="{A03DE665-85D0-460D-8E44-B8CE7514F508}">
      <dsp:nvSpPr>
        <dsp:cNvPr id="0" name=""/>
        <dsp:cNvSpPr/>
      </dsp:nvSpPr>
      <dsp:spPr>
        <a:xfrm>
          <a:off x="4415943" y="2922440"/>
          <a:ext cx="2213110" cy="22131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dirty="0"/>
            <a:t>Feelings</a:t>
          </a:r>
        </a:p>
      </dsp:txBody>
      <dsp:txXfrm>
        <a:off x="4523978" y="3030475"/>
        <a:ext cx="1997040" cy="199704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AC5617-9541-43F2-AB72-9BAB248C4C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C06079A-EDEB-4374-B68A-50C0F6089A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F688F-1D71-4528-A99E-B9440CEDD194}" type="datetimeFigureOut">
              <a:rPr lang="en-CA" smtClean="0"/>
              <a:t>2020-10-06</a:t>
            </a:fld>
            <a:endParaRPr lang="en-CA"/>
          </a:p>
        </p:txBody>
      </p:sp>
      <p:sp>
        <p:nvSpPr>
          <p:cNvPr id="4" name="Footer Placeholder 3">
            <a:extLst>
              <a:ext uri="{FF2B5EF4-FFF2-40B4-BE49-F238E27FC236}">
                <a16:creationId xmlns:a16="http://schemas.microsoft.com/office/drawing/2014/main" id="{DB826DB9-01FC-485D-83E7-2563BA2C0B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Tree>
    <p:extLst>
      <p:ext uri="{BB962C8B-B14F-4D97-AF65-F5344CB8AC3E}">
        <p14:creationId xmlns:p14="http://schemas.microsoft.com/office/powerpoint/2010/main" val="70204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8B1B9-C2D5-455F-A5C8-3EFF0B941828}" type="datetimeFigureOut">
              <a:rPr lang="en-CA" smtClean="0"/>
              <a:t>2020-10-06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56F3C-03E3-459A-BD4A-9B8087E0F3DE}" type="slidenum">
              <a:rPr lang="en-CA" smtClean="0"/>
              <a:t>‹#›</a:t>
            </a:fld>
            <a:endParaRPr lang="en-CA"/>
          </a:p>
        </p:txBody>
      </p:sp>
    </p:spTree>
    <p:extLst>
      <p:ext uri="{BB962C8B-B14F-4D97-AF65-F5344CB8AC3E}">
        <p14:creationId xmlns:p14="http://schemas.microsoft.com/office/powerpoint/2010/main" val="349308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Additional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definition of shared purpose is: </a:t>
            </a:r>
            <a:r>
              <a:rPr lang="en-CA" sz="1200" kern="1200" dirty="0">
                <a:solidFill>
                  <a:schemeClr val="tx1"/>
                </a:solidFill>
                <a:effectLst/>
                <a:latin typeface="+mn-lt"/>
                <a:ea typeface="+mn-ea"/>
                <a:cs typeface="+mn-cs"/>
              </a:rPr>
              <a:t>what happens when a group of individuals align their belief systems or values with a common challenge, vision or goal. It’s the “why” of change. Shared purpose is a critical driver of success in change. This is particularly true of large-scale change in complex systems such as the shift to an integrated system of team-based primary and community care. Shared purpose is a common factor in successful change and enables teams and communities to move off a plateau, re-energize and get enough people together to support the work that needs to happen. It also e</a:t>
            </a:r>
            <a:r>
              <a:rPr lang="en-CA" dirty="0"/>
              <a:t>nables a team to discover why a change is important to them and the work they do.</a:t>
            </a:r>
            <a:endParaRPr lang="en-CA" sz="1200" kern="1200" dirty="0">
              <a:solidFill>
                <a:schemeClr val="tx1"/>
              </a:solidFill>
              <a:effectLst/>
              <a:latin typeface="+mn-lt"/>
              <a:ea typeface="+mn-ea"/>
              <a:cs typeface="+mn-cs"/>
            </a:endParaRPr>
          </a:p>
          <a:p>
            <a:endParaRPr lang="en-CA" dirty="0"/>
          </a:p>
          <a:p>
            <a:r>
              <a:rPr lang="en-CA" dirty="0"/>
              <a:t>Reference: </a:t>
            </a:r>
            <a:r>
              <a:rPr lang="en-CA" sz="1200" kern="1200" dirty="0">
                <a:solidFill>
                  <a:schemeClr val="tx1"/>
                </a:solidFill>
                <a:effectLst/>
                <a:latin typeface="+mn-lt"/>
                <a:ea typeface="+mn-ea"/>
                <a:cs typeface="+mn-cs"/>
              </a:rPr>
              <a:t>NHS – Shared Purpose Practical Guide</a:t>
            </a:r>
            <a:endParaRPr lang="en-CA" dirty="0"/>
          </a:p>
          <a:p>
            <a:endParaRPr lang="en-CA" dirty="0"/>
          </a:p>
        </p:txBody>
      </p:sp>
      <p:sp>
        <p:nvSpPr>
          <p:cNvPr id="4" name="Slide Number Placeholder 3"/>
          <p:cNvSpPr>
            <a:spLocks noGrp="1"/>
          </p:cNvSpPr>
          <p:nvPr>
            <p:ph type="sldNum" sz="quarter" idx="5"/>
          </p:nvPr>
        </p:nvSpPr>
        <p:spPr/>
        <p:txBody>
          <a:bodyPr/>
          <a:lstStyle/>
          <a:p>
            <a:fld id="{AD456F3C-03E3-459A-BD4A-9B8087E0F3DE}" type="slidenum">
              <a:rPr lang="en-CA" smtClean="0"/>
              <a:t>6</a:t>
            </a:fld>
            <a:endParaRPr lang="en-CA"/>
          </a:p>
        </p:txBody>
      </p:sp>
    </p:spTree>
    <p:extLst>
      <p:ext uri="{BB962C8B-B14F-4D97-AF65-F5344CB8AC3E}">
        <p14:creationId xmlns:p14="http://schemas.microsoft.com/office/powerpoint/2010/main" val="24866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Facilitator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1- Get everyone to list examples of why OUD care is important into the 3 boxes. Someone might suggest another box and you could add it if the whole group agrees.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2- Get everyone to discuss and elaborate on the examples they chose and why they chose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3- Invite everyone to put a 5 dots beside their top 5 “whys”.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4- Circle the 5 values with the most dots (there may be ties! If so, you can always re-vote with the top 6-10 if the group feels there are too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5- Discuss why these choices are important to the team.</a:t>
            </a:r>
            <a:endParaRPr lang="en-CA" b="1" dirty="0"/>
          </a:p>
          <a:p>
            <a:endParaRPr lang="en-CA" b="1" dirty="0"/>
          </a:p>
          <a:p>
            <a:r>
              <a:rPr lang="en-CA" b="1" dirty="0"/>
              <a:t>Time:</a:t>
            </a:r>
            <a:r>
              <a:rPr lang="en-CA" dirty="0"/>
              <a:t>  Estimated 10 minutes total – 5 minutes to write on the table, 5 minutes to decide on themes.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a:t>
            </a:r>
            <a:r>
              <a:rPr lang="en-CA" sz="1200" kern="1200" dirty="0">
                <a:solidFill>
                  <a:schemeClr val="tx1"/>
                </a:solidFill>
                <a:effectLst/>
                <a:latin typeface="+mn-lt"/>
                <a:ea typeface="+mn-ea"/>
                <a:cs typeface="+mn-cs"/>
              </a:rPr>
              <a:t>Ministry of Health, Team-Based Care Policy Draft, 2020 July.</a:t>
            </a:r>
            <a:endParaRPr lang="en-CA" b="1" dirty="0"/>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10</a:t>
            </a:fld>
            <a:endParaRPr lang="en-CA"/>
          </a:p>
        </p:txBody>
      </p:sp>
    </p:spTree>
    <p:extLst>
      <p:ext uri="{BB962C8B-B14F-4D97-AF65-F5344CB8AC3E}">
        <p14:creationId xmlns:p14="http://schemas.microsoft.com/office/powerpoint/2010/main" val="328150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Additional Notes:</a:t>
            </a:r>
          </a:p>
          <a:p>
            <a:endParaRPr lang="en-CA" b="0" dirty="0"/>
          </a:p>
          <a:p>
            <a:r>
              <a:rPr lang="en-US" b="0" dirty="0"/>
              <a:t>Values</a:t>
            </a:r>
            <a:r>
              <a:rPr lang="en-US" dirty="0"/>
              <a:t> are basic and fundamental beliefs that guide or motivate attitudes or actions. </a:t>
            </a:r>
            <a:r>
              <a:rPr lang="en-CA" b="0" dirty="0"/>
              <a:t>Reflect on your own personal values and ambitions for the next minute. I know that we can feel vulnerable sharing our personal values. If you don’t see important values of yours on this table and you feel comfortable, please write them on the table. </a:t>
            </a:r>
          </a:p>
          <a:p>
            <a:endParaRPr lang="en-CA" b="0" dirty="0"/>
          </a:p>
          <a:p>
            <a:r>
              <a:rPr lang="en-CA" b="0" dirty="0"/>
              <a:t>Facilitator Steps: </a:t>
            </a:r>
          </a:p>
          <a:p>
            <a:r>
              <a:rPr lang="en-CA" b="0" dirty="0"/>
              <a:t>1- Have everyone read through the list of values for one minute and think of any that might be missing.</a:t>
            </a:r>
          </a:p>
          <a:p>
            <a:r>
              <a:rPr lang="en-CA" b="0" dirty="0"/>
              <a:t>2- Invite people to share any values that might be missing, either by writing them themselves or you write what they say. </a:t>
            </a:r>
            <a:endParaRPr lang="en-CA" b="1" dirty="0"/>
          </a:p>
          <a:p>
            <a:endParaRPr lang="en-CA" b="1" dirty="0"/>
          </a:p>
          <a:p>
            <a:r>
              <a:rPr lang="en-CA" b="1" dirty="0"/>
              <a:t>Time:</a:t>
            </a:r>
            <a:r>
              <a:rPr lang="en-CA" dirty="0"/>
              <a:t> Estimated 2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11</a:t>
            </a:fld>
            <a:endParaRPr lang="en-CA"/>
          </a:p>
        </p:txBody>
      </p:sp>
    </p:spTree>
    <p:extLst>
      <p:ext uri="{BB962C8B-B14F-4D97-AF65-F5344CB8AC3E}">
        <p14:creationId xmlns:p14="http://schemas.microsoft.com/office/powerpoint/2010/main" val="242827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Additional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Now that we have reflected and shared our personal values, p</a:t>
            </a:r>
            <a:r>
              <a:rPr lang="en-CA" dirty="0"/>
              <a:t>ut one [virtual] dot next to 3-5 values that you think are most important in your OUD care work. Now that we have selected our top 3-5 values, let’s chat about where there are overlaps in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Facilitator Steps: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1- Invite everyone to put a 5 dots beside their top 5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2- Circle the 5 values with the most dots (there may be ties! If so, you can always re-vote with the top 6-10 if the group feels there are too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3- Discuss the values and why they are important to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4 – Ensure these top 5 values have been recorded on the slide (Zoom annotations and stickers can disappear! Take a screen capture, or highlight your top picks on the PPT slide itself)</a:t>
            </a:r>
            <a:endParaRPr lang="en-CA" b="1" dirty="0"/>
          </a:p>
          <a:p>
            <a:endParaRPr lang="en-CA" b="1" dirty="0"/>
          </a:p>
          <a:p>
            <a:r>
              <a:rPr lang="en-CA" b="1" dirty="0"/>
              <a:t>Time:</a:t>
            </a:r>
            <a:r>
              <a:rPr lang="en-CA" dirty="0"/>
              <a:t> Estimated 10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12</a:t>
            </a:fld>
            <a:endParaRPr lang="en-CA"/>
          </a:p>
        </p:txBody>
      </p:sp>
    </p:spTree>
    <p:extLst>
      <p:ext uri="{BB962C8B-B14F-4D97-AF65-F5344CB8AC3E}">
        <p14:creationId xmlns:p14="http://schemas.microsoft.com/office/powerpoint/2010/main" val="408774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Design the team’s shared purpose statement. </a:t>
            </a:r>
            <a:endParaRPr lang="en-CA" b="1" dirty="0"/>
          </a:p>
          <a:p>
            <a:endParaRPr lang="en-CA" b="1" dirty="0"/>
          </a:p>
          <a:p>
            <a:r>
              <a:rPr lang="en-CA" b="0" dirty="0"/>
              <a:t>Reminder: This is going to take some brainstorming and “trying-out” different versions. You may decide as a team to sit on your shared purpose statement and come back to a next meeting with any ideas for changing it. Most important is that everyone agrees to any changes that are suggested. For those that are missing at a follow-up meeting, make sure to email them about the changes and get their approval as well. </a:t>
            </a:r>
            <a:r>
              <a:rPr lang="en-CA" b="0" baseline="0" dirty="0"/>
              <a:t>  </a:t>
            </a:r>
            <a:endParaRPr lang="en-CA" b="1" dirty="0"/>
          </a:p>
          <a:p>
            <a:endParaRPr lang="en-CA" b="0" dirty="0"/>
          </a:p>
          <a:p>
            <a:r>
              <a:rPr lang="en-CA" b="0" dirty="0"/>
              <a:t>Facilitator Steps:</a:t>
            </a:r>
          </a:p>
          <a:p>
            <a:r>
              <a:rPr lang="en-CA" b="0" dirty="0"/>
              <a:t>1- Revisit the themes that were important to the team for team-based care. </a:t>
            </a:r>
          </a:p>
          <a:p>
            <a:r>
              <a:rPr lang="en-CA" b="0" dirty="0"/>
              <a:t>2- Invite people to come up with their version of what they are ‘united to achieve’ and put in the chat box or on sticky notes.</a:t>
            </a:r>
          </a:p>
          <a:p>
            <a:r>
              <a:rPr lang="en-CA" b="0" dirty="0"/>
              <a:t>3- Input your values that were discussed before.</a:t>
            </a:r>
          </a:p>
          <a:p>
            <a:r>
              <a:rPr lang="en-CA" b="0" dirty="0"/>
              <a:t>4- Try several different ways of saying it – you can always vote again on which statement the team prefers or come back to it at the next meeting. </a:t>
            </a:r>
          </a:p>
          <a:p>
            <a:endParaRPr lang="en-CA" b="0" dirty="0"/>
          </a:p>
          <a:p>
            <a:r>
              <a:rPr lang="en-CA" b="1" dirty="0"/>
              <a:t>Time:</a:t>
            </a:r>
            <a:r>
              <a:rPr lang="en-CA" dirty="0"/>
              <a:t> Estimated 10-15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13</a:t>
            </a:fld>
            <a:endParaRPr lang="en-CA"/>
          </a:p>
        </p:txBody>
      </p:sp>
    </p:spTree>
    <p:extLst>
      <p:ext uri="{BB962C8B-B14F-4D97-AF65-F5344CB8AC3E}">
        <p14:creationId xmlns:p14="http://schemas.microsoft.com/office/powerpoint/2010/main" val="24974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456F3C-03E3-459A-BD4A-9B8087E0F3DE}" type="slidenum">
              <a:rPr lang="en-CA" smtClean="0"/>
              <a:t>36</a:t>
            </a:fld>
            <a:endParaRPr lang="en-CA"/>
          </a:p>
        </p:txBody>
      </p:sp>
    </p:spTree>
    <p:extLst>
      <p:ext uri="{BB962C8B-B14F-4D97-AF65-F5344CB8AC3E}">
        <p14:creationId xmlns:p14="http://schemas.microsoft.com/office/powerpoint/2010/main" val="1398483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1784" y="6386131"/>
            <a:ext cx="2133600" cy="365125"/>
          </a:xfrm>
          <a:prstGeom prst="rect">
            <a:avLst/>
          </a:prstGeom>
        </p:spPr>
        <p:txBody>
          <a:bodyPr/>
          <a:lstStyle>
            <a:lvl1pPr>
              <a:defRPr sz="1600">
                <a:latin typeface="Calibri Light" panose="020F0302020204030204" pitchFamily="34" charset="0"/>
                <a:cs typeface="Calibri Light" panose="020F0302020204030204" pitchFamily="34" charset="0"/>
              </a:defRPr>
            </a:lvl1pPr>
          </a:lstStyle>
          <a:p>
            <a:fld id="{896EBCFF-3F0F-431A-B908-912A28554B0B}" type="datetimeFigureOut">
              <a:rPr lang="en-CA" smtClean="0"/>
              <a:pPr/>
              <a:t>2020-10-06</a:t>
            </a:fld>
            <a:endParaRPr lang="en-C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dirty="0"/>
          </a:p>
        </p:txBody>
      </p:sp>
      <p:pic>
        <p:nvPicPr>
          <p:cNvPr id="7" name="Picture 6" descr="A close up of a logo&#10;&#10;Description automatically generated">
            <a:extLst>
              <a:ext uri="{FF2B5EF4-FFF2-40B4-BE49-F238E27FC236}">
                <a16:creationId xmlns:a16="http://schemas.microsoft.com/office/drawing/2014/main" id="{235A4763-8268-4BBD-A138-781DAF9D64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8" name="TextBox 7">
            <a:extLst>
              <a:ext uri="{FF2B5EF4-FFF2-40B4-BE49-F238E27FC236}">
                <a16:creationId xmlns:a16="http://schemas.microsoft.com/office/drawing/2014/main" id="{ED9AA6F1-4987-4CA8-83AF-F4BA4629C271}"/>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1" dirty="0">
                <a:latin typeface="Alright Sans Extra Thin" panose="02000503030000020004" pitchFamily="50" charset="0"/>
              </a:rPr>
              <a:t>bcpsqc.ca/diabetes</a:t>
            </a:r>
            <a:endParaRPr lang="en-US" sz="1200" b="1" dirty="0">
              <a:latin typeface="Alright Sans Extra Thin" panose="02000503030000020004" pitchFamily="50" charset="0"/>
            </a:endParaRPr>
          </a:p>
        </p:txBody>
      </p:sp>
      <p:sp>
        <p:nvSpPr>
          <p:cNvPr id="12" name="TextBox 11">
            <a:extLst>
              <a:ext uri="{FF2B5EF4-FFF2-40B4-BE49-F238E27FC236}">
                <a16:creationId xmlns:a16="http://schemas.microsoft.com/office/drawing/2014/main" id="{46065689-86B2-42B6-A285-043E6195F384}"/>
              </a:ext>
            </a:extLst>
          </p:cNvPr>
          <p:cNvSpPr txBox="1"/>
          <p:nvPr userDrawn="1"/>
        </p:nvSpPr>
        <p:spPr>
          <a:xfrm>
            <a:off x="6733122"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9" name="Picture 8">
            <a:extLst>
              <a:ext uri="{FF2B5EF4-FFF2-40B4-BE49-F238E27FC236}">
                <a16:creationId xmlns:a16="http://schemas.microsoft.com/office/drawing/2014/main" id="{EE0880C1-5F09-4EDA-98A8-358EEF3C3B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340370913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pic>
        <p:nvPicPr>
          <p:cNvPr id="8" name="Picture 7" descr="A close up of a logo&#10;&#10;Description automatically generated">
            <a:extLst>
              <a:ext uri="{FF2B5EF4-FFF2-40B4-BE49-F238E27FC236}">
                <a16:creationId xmlns:a16="http://schemas.microsoft.com/office/drawing/2014/main" id="{AD4B88FA-3897-4A23-A4A7-E72CA9104C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0" name="TextBox 9">
            <a:extLst>
              <a:ext uri="{FF2B5EF4-FFF2-40B4-BE49-F238E27FC236}">
                <a16:creationId xmlns:a16="http://schemas.microsoft.com/office/drawing/2014/main" id="{035586E1-7C92-4639-960C-25D6A0ACD067}"/>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1" name="Picture 10" descr="A close up of a logo&#10;&#10;Description automatically generated">
            <a:extLst>
              <a:ext uri="{FF2B5EF4-FFF2-40B4-BE49-F238E27FC236}">
                <a16:creationId xmlns:a16="http://schemas.microsoft.com/office/drawing/2014/main" id="{0DBBA9EF-17E2-428C-BF62-C26092DAD6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2" name="TextBox 11">
            <a:extLst>
              <a:ext uri="{FF2B5EF4-FFF2-40B4-BE49-F238E27FC236}">
                <a16:creationId xmlns:a16="http://schemas.microsoft.com/office/drawing/2014/main" id="{F9984619-29D4-4D06-B4D2-81385B64096A}"/>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3" name="Picture 12">
            <a:extLst>
              <a:ext uri="{FF2B5EF4-FFF2-40B4-BE49-F238E27FC236}">
                <a16:creationId xmlns:a16="http://schemas.microsoft.com/office/drawing/2014/main" id="{5E587B18-E0C1-4C5F-9AB4-2FC3DE373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3278491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pic>
        <p:nvPicPr>
          <p:cNvPr id="7" name="Picture 6" descr="A close up of a logo&#10;&#10;Description automatically generated">
            <a:extLst>
              <a:ext uri="{FF2B5EF4-FFF2-40B4-BE49-F238E27FC236}">
                <a16:creationId xmlns:a16="http://schemas.microsoft.com/office/drawing/2014/main" id="{002D7141-B557-4BAA-8633-6C7791E06C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9" name="TextBox 8">
            <a:extLst>
              <a:ext uri="{FF2B5EF4-FFF2-40B4-BE49-F238E27FC236}">
                <a16:creationId xmlns:a16="http://schemas.microsoft.com/office/drawing/2014/main" id="{FAA42471-27B8-4947-8734-5C2F286D5144}"/>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0" name="Picture 9" descr="A close up of a logo&#10;&#10;Description automatically generated">
            <a:extLst>
              <a:ext uri="{FF2B5EF4-FFF2-40B4-BE49-F238E27FC236}">
                <a16:creationId xmlns:a16="http://schemas.microsoft.com/office/drawing/2014/main" id="{41434C69-92C0-4611-ABA5-C7B6FC0B5CE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CC5CA126-E757-4059-9227-20145307FB5B}"/>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2" name="Picture 11">
            <a:extLst>
              <a:ext uri="{FF2B5EF4-FFF2-40B4-BE49-F238E27FC236}">
                <a16:creationId xmlns:a16="http://schemas.microsoft.com/office/drawing/2014/main" id="{142264E4-1C2E-4331-9825-D4C82BEA59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403484861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pic>
        <p:nvPicPr>
          <p:cNvPr id="8" name="Picture 7" descr="A close up of a logo&#10;&#10;Description automatically generated">
            <a:extLst>
              <a:ext uri="{FF2B5EF4-FFF2-40B4-BE49-F238E27FC236}">
                <a16:creationId xmlns:a16="http://schemas.microsoft.com/office/drawing/2014/main" id="{D509B6EB-D48A-432C-9270-E6BCD6F627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9" name="TextBox 8">
            <a:extLst>
              <a:ext uri="{FF2B5EF4-FFF2-40B4-BE49-F238E27FC236}">
                <a16:creationId xmlns:a16="http://schemas.microsoft.com/office/drawing/2014/main" id="{951E2F74-EE27-4BB0-8928-33A0BB1239BE}"/>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0" name="Picture 9" descr="A close up of a logo&#10;&#10;Description automatically generated">
            <a:extLst>
              <a:ext uri="{FF2B5EF4-FFF2-40B4-BE49-F238E27FC236}">
                <a16:creationId xmlns:a16="http://schemas.microsoft.com/office/drawing/2014/main" id="{E94623AB-D49B-4198-84BE-CC6168B368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D6392E81-FA6E-44EF-A7A2-A15D0B1A96ED}"/>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3" name="Picture 12">
            <a:extLst>
              <a:ext uri="{FF2B5EF4-FFF2-40B4-BE49-F238E27FC236}">
                <a16:creationId xmlns:a16="http://schemas.microsoft.com/office/drawing/2014/main" id="{57ED0B92-B560-492A-8FD6-7E25C35050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54254026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pic>
        <p:nvPicPr>
          <p:cNvPr id="9" name="Picture 8" descr="A close up of a logo&#10;&#10;Description automatically generated">
            <a:extLst>
              <a:ext uri="{FF2B5EF4-FFF2-40B4-BE49-F238E27FC236}">
                <a16:creationId xmlns:a16="http://schemas.microsoft.com/office/drawing/2014/main" id="{08F2A140-4A6D-4CEC-91C7-90755E75BB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41646"/>
            <a:ext cx="507346" cy="479829"/>
          </a:xfrm>
          <a:prstGeom prst="rect">
            <a:avLst/>
          </a:prstGeom>
        </p:spPr>
      </p:pic>
      <p:sp>
        <p:nvSpPr>
          <p:cNvPr id="10" name="TextBox 9">
            <a:extLst>
              <a:ext uri="{FF2B5EF4-FFF2-40B4-BE49-F238E27FC236}">
                <a16:creationId xmlns:a16="http://schemas.microsoft.com/office/drawing/2014/main" id="{23EB741E-19BF-4E4D-89B2-0C9A1F092D35}"/>
              </a:ext>
            </a:extLst>
          </p:cNvPr>
          <p:cNvSpPr txBox="1"/>
          <p:nvPr userDrawn="1"/>
        </p:nvSpPr>
        <p:spPr>
          <a:xfrm>
            <a:off x="6732240" y="6481561"/>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sp>
        <p:nvSpPr>
          <p:cNvPr id="7" name="Rectangle 6">
            <a:extLst>
              <a:ext uri="{FF2B5EF4-FFF2-40B4-BE49-F238E27FC236}">
                <a16:creationId xmlns:a16="http://schemas.microsoft.com/office/drawing/2014/main" id="{43931B68-D757-4D68-8792-CEDFC094EA49}"/>
              </a:ext>
            </a:extLst>
          </p:cNvPr>
          <p:cNvSpPr/>
          <p:nvPr userDrawn="1"/>
        </p:nvSpPr>
        <p:spPr>
          <a:xfrm>
            <a:off x="0" y="6126163"/>
            <a:ext cx="9144000" cy="73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759288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solidFill>
                  <a:srgbClr val="C2C424"/>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baseline="0">
                <a:solidFill>
                  <a:schemeClr val="tx1">
                    <a:lumMod val="65000"/>
                    <a:lumOff val="35000"/>
                  </a:schemeClr>
                </a:solidFill>
              </a:defRPr>
            </a:lvl1pPr>
            <a:lvl2pPr>
              <a:defRPr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descr="A close up of a logo&#10;&#10;Description automatically generated">
            <a:extLst>
              <a:ext uri="{FF2B5EF4-FFF2-40B4-BE49-F238E27FC236}">
                <a16:creationId xmlns:a16="http://schemas.microsoft.com/office/drawing/2014/main" id="{587A56F2-8267-46C5-8232-B3C23C9CB6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8" name="TextBox 7">
            <a:extLst>
              <a:ext uri="{FF2B5EF4-FFF2-40B4-BE49-F238E27FC236}">
                <a16:creationId xmlns:a16="http://schemas.microsoft.com/office/drawing/2014/main" id="{1EBD2883-EEBB-4540-8AC1-38A864C1F7E7}"/>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9" name="Picture 8">
            <a:extLst>
              <a:ext uri="{FF2B5EF4-FFF2-40B4-BE49-F238E27FC236}">
                <a16:creationId xmlns:a16="http://schemas.microsoft.com/office/drawing/2014/main" id="{B28EA381-AF51-4453-B517-0D8A41CD5F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2390026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chemeClr val="tx1">
                    <a:lumMod val="65000"/>
                    <a:lumOff val="35000"/>
                  </a:schemeClr>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Box 8">
            <a:extLst>
              <a:ext uri="{FF2B5EF4-FFF2-40B4-BE49-F238E27FC236}">
                <a16:creationId xmlns:a16="http://schemas.microsoft.com/office/drawing/2014/main" id="{0A07E90D-9902-4CEF-A6A4-E4BA8EB6A3E4}"/>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baseline="0" dirty="0">
                <a:solidFill>
                  <a:schemeClr val="tx1">
                    <a:lumMod val="50000"/>
                    <a:lumOff val="50000"/>
                  </a:schemeClr>
                </a:solidFill>
                <a:latin typeface="Alright Sans Extra Thin" panose="02000503030000020004" pitchFamily="50" charset="0"/>
              </a:rPr>
              <a:t>bcpsqc.ca/diabetes</a:t>
            </a:r>
            <a:endParaRPr lang="en-US" sz="1400" b="1" baseline="0" dirty="0">
              <a:solidFill>
                <a:schemeClr val="tx1">
                  <a:lumMod val="50000"/>
                  <a:lumOff val="50000"/>
                </a:schemeClr>
              </a:solidFill>
              <a:latin typeface="Alright Sans Extra Thin" panose="02000503030000020004" pitchFamily="50" charset="0"/>
            </a:endParaRPr>
          </a:p>
        </p:txBody>
      </p:sp>
      <p:pic>
        <p:nvPicPr>
          <p:cNvPr id="10" name="Picture 9" descr="A close up of a logo&#10;&#10;Description automatically generated">
            <a:extLst>
              <a:ext uri="{FF2B5EF4-FFF2-40B4-BE49-F238E27FC236}">
                <a16:creationId xmlns:a16="http://schemas.microsoft.com/office/drawing/2014/main" id="{743E3E46-2DDF-4E03-92B3-DAF1943CCC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4554D9B2-9706-4877-81BD-F7E7E67D3327}"/>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7" name="Picture 6">
            <a:extLst>
              <a:ext uri="{FF2B5EF4-FFF2-40B4-BE49-F238E27FC236}">
                <a16:creationId xmlns:a16="http://schemas.microsoft.com/office/drawing/2014/main" id="{1BA3452C-50F8-47B8-93FE-1F4CF12E5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212496012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close up of a logo&#10;&#10;Description automatically generated">
            <a:extLst>
              <a:ext uri="{FF2B5EF4-FFF2-40B4-BE49-F238E27FC236}">
                <a16:creationId xmlns:a16="http://schemas.microsoft.com/office/drawing/2014/main" id="{1DF3C52A-E261-4839-AE76-48DDE7EEEC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2" name="TextBox 11">
            <a:extLst>
              <a:ext uri="{FF2B5EF4-FFF2-40B4-BE49-F238E27FC236}">
                <a16:creationId xmlns:a16="http://schemas.microsoft.com/office/drawing/2014/main" id="{77C69CE1-FEAE-4AC2-8CF0-6115F8EAB251}"/>
              </a:ext>
            </a:extLst>
          </p:cNvPr>
          <p:cNvSpPr txBox="1"/>
          <p:nvPr userDrawn="1"/>
        </p:nvSpPr>
        <p:spPr>
          <a:xfrm>
            <a:off x="6732240" y="6474936"/>
            <a:ext cx="1869976" cy="307777"/>
          </a:xfrm>
          <a:prstGeom prst="rect">
            <a:avLst/>
          </a:prstGeom>
          <a:solidFill>
            <a:schemeClr val="bg1"/>
          </a:solidFill>
        </p:spPr>
        <p:txBody>
          <a:bodyPr wrap="square" rtlCol="0">
            <a:spAutoFit/>
          </a:bodyPr>
          <a:lstStyle/>
          <a:p>
            <a:r>
              <a:rPr lang="en-CA" sz="1400" b="1" dirty="0">
                <a:latin typeface="Alright Sans Extra Thin" panose="02000503030000020004" pitchFamily="50" charset="0"/>
              </a:rPr>
              <a:t>bcpsqc.ca/diabetes</a:t>
            </a:r>
            <a:endParaRPr lang="en-US" sz="1400" b="1" dirty="0">
              <a:latin typeface="Alright Sans Extra Thin" panose="02000503030000020004" pitchFamily="50" charset="0"/>
            </a:endParaRPr>
          </a:p>
        </p:txBody>
      </p:sp>
      <p:pic>
        <p:nvPicPr>
          <p:cNvPr id="13" name="Picture 12" descr="A close up of a logo&#10;&#10;Description automatically generated">
            <a:extLst>
              <a:ext uri="{FF2B5EF4-FFF2-40B4-BE49-F238E27FC236}">
                <a16:creationId xmlns:a16="http://schemas.microsoft.com/office/drawing/2014/main" id="{5233BF8B-D73D-408C-AB94-BCDA11D068C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4" name="TextBox 13">
            <a:extLst>
              <a:ext uri="{FF2B5EF4-FFF2-40B4-BE49-F238E27FC236}">
                <a16:creationId xmlns:a16="http://schemas.microsoft.com/office/drawing/2014/main" id="{26F09005-D1AB-4791-BCF1-07711746079E}"/>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15" name="Picture 14">
            <a:extLst>
              <a:ext uri="{FF2B5EF4-FFF2-40B4-BE49-F238E27FC236}">
                <a16:creationId xmlns:a16="http://schemas.microsoft.com/office/drawing/2014/main" id="{0E790F1C-1184-46BB-84AE-1F1D21E234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90392792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close up of a logo&#10;&#10;Description automatically generated">
            <a:extLst>
              <a:ext uri="{FF2B5EF4-FFF2-40B4-BE49-F238E27FC236}">
                <a16:creationId xmlns:a16="http://schemas.microsoft.com/office/drawing/2014/main" id="{A446E899-8A1F-4CF5-A4D8-D89B60EE29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11" name="TextBox 10">
            <a:extLst>
              <a:ext uri="{FF2B5EF4-FFF2-40B4-BE49-F238E27FC236}">
                <a16:creationId xmlns:a16="http://schemas.microsoft.com/office/drawing/2014/main" id="{69906D41-6B40-4493-AF37-00EC08ABE570}"/>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dirty="0">
                <a:solidFill>
                  <a:schemeClr val="tx1">
                    <a:lumMod val="65000"/>
                    <a:lumOff val="35000"/>
                  </a:schemeClr>
                </a:solidFill>
                <a:latin typeface="+mj-lt"/>
              </a:rPr>
              <a:t>bcpsqc.ca/diabetes</a:t>
            </a:r>
            <a:endParaRPr lang="en-US" sz="1200" b="0" i="1" dirty="0">
              <a:solidFill>
                <a:schemeClr val="tx1">
                  <a:lumMod val="65000"/>
                  <a:lumOff val="35000"/>
                </a:schemeClr>
              </a:solidFill>
              <a:latin typeface="+mj-lt"/>
            </a:endParaRPr>
          </a:p>
        </p:txBody>
      </p:sp>
      <p:pic>
        <p:nvPicPr>
          <p:cNvPr id="9" name="Picture 8">
            <a:extLst>
              <a:ext uri="{FF2B5EF4-FFF2-40B4-BE49-F238E27FC236}">
                <a16:creationId xmlns:a16="http://schemas.microsoft.com/office/drawing/2014/main" id="{FA1222EE-B816-43A7-A029-C0DCF42470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106146144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pic>
        <p:nvPicPr>
          <p:cNvPr id="5" name="Picture 4" descr="A close up of a logo&#10;&#10;Description automatically generated">
            <a:extLst>
              <a:ext uri="{FF2B5EF4-FFF2-40B4-BE49-F238E27FC236}">
                <a16:creationId xmlns:a16="http://schemas.microsoft.com/office/drawing/2014/main" id="{B0F998CF-7CC3-4C19-9E70-9F945E41D81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6" name="TextBox 5">
            <a:extLst>
              <a:ext uri="{FF2B5EF4-FFF2-40B4-BE49-F238E27FC236}">
                <a16:creationId xmlns:a16="http://schemas.microsoft.com/office/drawing/2014/main" id="{64C4185B-0F5F-4A86-BC81-BF0BEBD6D1F9}"/>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7" name="Picture 6">
            <a:extLst>
              <a:ext uri="{FF2B5EF4-FFF2-40B4-BE49-F238E27FC236}">
                <a16:creationId xmlns:a16="http://schemas.microsoft.com/office/drawing/2014/main" id="{0F87634C-1E53-4572-9C10-F3B7BA3F12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461362441"/>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C73492-CA3C-43F2-9886-51CA578D2910}"/>
              </a:ext>
            </a:extLst>
          </p:cNvPr>
          <p:cNvSpPr/>
          <p:nvPr userDrawn="1"/>
        </p:nvSpPr>
        <p:spPr>
          <a:xfrm flipH="1">
            <a:off x="35496" y="6165304"/>
            <a:ext cx="9001000"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bg1"/>
              </a:solidFill>
            </a:endParaRPr>
          </a:p>
        </p:txBody>
      </p:sp>
      <p:pic>
        <p:nvPicPr>
          <p:cNvPr id="3" name="Picture 2">
            <a:extLst>
              <a:ext uri="{FF2B5EF4-FFF2-40B4-BE49-F238E27FC236}">
                <a16:creationId xmlns:a16="http://schemas.microsoft.com/office/drawing/2014/main" id="{4FE6DF20-0641-4A1C-A07A-006B763F09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407148762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atin typeface="+mj-lt"/>
                <a:cs typeface="Calibri Light" panose="020F030202020403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A close up of a logo&#10;&#10;Description automatically generated">
            <a:extLst>
              <a:ext uri="{FF2B5EF4-FFF2-40B4-BE49-F238E27FC236}">
                <a16:creationId xmlns:a16="http://schemas.microsoft.com/office/drawing/2014/main" id="{E8058866-764D-4A25-A525-05C36E38CE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32" b="14021"/>
          <a:stretch/>
        </p:blipFill>
        <p:spPr>
          <a:xfrm>
            <a:off x="107504" y="6235021"/>
            <a:ext cx="507346" cy="479829"/>
          </a:xfrm>
          <a:prstGeom prst="rect">
            <a:avLst/>
          </a:prstGeom>
        </p:spPr>
      </p:pic>
      <p:sp>
        <p:nvSpPr>
          <p:cNvPr id="8" name="TextBox 7">
            <a:extLst>
              <a:ext uri="{FF2B5EF4-FFF2-40B4-BE49-F238E27FC236}">
                <a16:creationId xmlns:a16="http://schemas.microsoft.com/office/drawing/2014/main" id="{F4EE8449-41E8-46C5-93C5-1339161F2107}"/>
              </a:ext>
            </a:extLst>
          </p:cNvPr>
          <p:cNvSpPr txBox="1"/>
          <p:nvPr userDrawn="1"/>
        </p:nvSpPr>
        <p:spPr>
          <a:xfrm>
            <a:off x="6732240" y="6474936"/>
            <a:ext cx="1869976" cy="276999"/>
          </a:xfrm>
          <a:prstGeom prst="rect">
            <a:avLst/>
          </a:prstGeom>
          <a:solidFill>
            <a:schemeClr val="bg1"/>
          </a:solidFill>
        </p:spPr>
        <p:txBody>
          <a:bodyPr wrap="square" rtlCol="0">
            <a:spAutoFit/>
          </a:bodyPr>
          <a:lstStyle/>
          <a:p>
            <a:pPr algn="r"/>
            <a:r>
              <a:rPr lang="en-CA" sz="1200" b="0" i="1" kern="1200" dirty="0">
                <a:solidFill>
                  <a:schemeClr val="tx1">
                    <a:lumMod val="65000"/>
                    <a:lumOff val="35000"/>
                  </a:schemeClr>
                </a:solidFill>
                <a:latin typeface="+mn-lt"/>
                <a:ea typeface="+mn-ea"/>
                <a:cs typeface="+mn-cs"/>
              </a:rPr>
              <a:t>bcpsqc.ca/diabetes</a:t>
            </a:r>
            <a:endParaRPr lang="en-US" sz="1200" b="0" i="1" kern="1200" dirty="0">
              <a:solidFill>
                <a:schemeClr val="tx1">
                  <a:lumMod val="65000"/>
                  <a:lumOff val="35000"/>
                </a:schemeClr>
              </a:solidFill>
              <a:latin typeface="+mn-lt"/>
              <a:ea typeface="+mn-ea"/>
              <a:cs typeface="+mn-cs"/>
            </a:endParaRPr>
          </a:p>
        </p:txBody>
      </p:sp>
      <p:pic>
        <p:nvPicPr>
          <p:cNvPr id="9" name="Picture 8">
            <a:extLst>
              <a:ext uri="{FF2B5EF4-FFF2-40B4-BE49-F238E27FC236}">
                <a16:creationId xmlns:a16="http://schemas.microsoft.com/office/drawing/2014/main" id="{B937BB11-4960-4C67-B3BC-CAAFE2051A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1" y="5941187"/>
            <a:ext cx="9144000" cy="916813"/>
          </a:xfrm>
          <a:prstGeom prst="rect">
            <a:avLst/>
          </a:prstGeom>
        </p:spPr>
      </p:pic>
    </p:spTree>
    <p:extLst>
      <p:ext uri="{BB962C8B-B14F-4D97-AF65-F5344CB8AC3E}">
        <p14:creationId xmlns:p14="http://schemas.microsoft.com/office/powerpoint/2010/main" val="354419586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060543200"/>
      </p:ext>
    </p:extLst>
  </p:cSld>
  <p:clrMap bg1="lt1" tx1="dk1" bg2="lt2" tx2="dk2" accent1="accent1" accent2="accent2" accent3="accent3" accent4="accent4" accent5="accent5" accent6="accent6" hlink="hlink" folHlink="folHlink"/>
  <p:sldLayoutIdLst>
    <p:sldLayoutId id="2147483714" r:id="rId1"/>
    <p:sldLayoutId id="2147483708" r:id="rId2"/>
    <p:sldLayoutId id="2147483709" r:id="rId3"/>
    <p:sldLayoutId id="2147483710" r:id="rId4"/>
    <p:sldLayoutId id="2147483711" r:id="rId5"/>
    <p:sldLayoutId id="2147483712" r:id="rId6"/>
    <p:sldLayoutId id="2147483713" r:id="rId7"/>
    <p:sldLayoutId id="2147483719" r:id="rId8"/>
    <p:sldLayoutId id="2147483715" r:id="rId9"/>
    <p:sldLayoutId id="2147483716" r:id="rId10"/>
    <p:sldLayoutId id="2147483717" r:id="rId11"/>
    <p:sldLayoutId id="2147483718" r:id="rId12"/>
  </p:sldLayoutIdLst>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txStyles>
    <p:titleStyle>
      <a:lvl1pPr algn="ctr" defTabSz="914400" rtl="0" eaLnBrk="1" latinLnBrk="0" hangingPunct="1">
        <a:spcBef>
          <a:spcPct val="0"/>
        </a:spcBef>
        <a:buNone/>
        <a:defRPr sz="4400" kern="1200" baseline="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loud@bcpsqc.c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loud@bcpsqc.c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loud@bcpsqc.c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D8AA6E-322A-4A01-A3BF-5C2F3CA8ABF2}"/>
              </a:ext>
            </a:extLst>
          </p:cNvPr>
          <p:cNvSpPr>
            <a:spLocks noGrp="1"/>
          </p:cNvSpPr>
          <p:nvPr>
            <p:ph type="ctrTitle"/>
          </p:nvPr>
        </p:nvSpPr>
        <p:spPr>
          <a:xfrm>
            <a:off x="2527502" y="2690698"/>
            <a:ext cx="6616498" cy="1146049"/>
          </a:xfrm>
        </p:spPr>
        <p:txBody>
          <a:bodyPr>
            <a:noAutofit/>
          </a:bodyPr>
          <a:lstStyle/>
          <a:p>
            <a:pPr algn="l"/>
            <a:r>
              <a:rPr lang="en-CA" sz="3600" b="1" dirty="0">
                <a:solidFill>
                  <a:srgbClr val="7F7871"/>
                </a:solidFill>
                <a:latin typeface="Alright Sans Regular" panose="02000503040000020004" pitchFamily="50" charset="0"/>
              </a:rPr>
              <a:t>Action Period 1</a:t>
            </a:r>
            <a:endParaRPr lang="en-CA" sz="4800" b="1" dirty="0">
              <a:solidFill>
                <a:srgbClr val="7F7871"/>
              </a:solidFill>
              <a:latin typeface="Alright Sans Regular" panose="02000503040000020004" pitchFamily="50" charset="0"/>
            </a:endParaRPr>
          </a:p>
        </p:txBody>
      </p:sp>
      <p:sp>
        <p:nvSpPr>
          <p:cNvPr id="5" name="Title 1">
            <a:extLst>
              <a:ext uri="{FF2B5EF4-FFF2-40B4-BE49-F238E27FC236}">
                <a16:creationId xmlns:a16="http://schemas.microsoft.com/office/drawing/2014/main" id="{A70AA826-0DA2-4C8D-A5FF-F4DAEFA7C88B}"/>
              </a:ext>
            </a:extLst>
          </p:cNvPr>
          <p:cNvSpPr txBox="1">
            <a:spLocks/>
          </p:cNvSpPr>
          <p:nvPr/>
        </p:nvSpPr>
        <p:spPr>
          <a:xfrm>
            <a:off x="2527502" y="3263723"/>
            <a:ext cx="4708794" cy="10842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316767"/>
                </a:solidFill>
              </a:rPr>
              <a:t>Workbook</a:t>
            </a:r>
            <a:endParaRPr lang="en-CA" sz="3200" b="1" dirty="0">
              <a:solidFill>
                <a:srgbClr val="316767"/>
              </a:solidFill>
            </a:endParaRPr>
          </a:p>
        </p:txBody>
      </p:sp>
      <p:pic>
        <p:nvPicPr>
          <p:cNvPr id="7" name="Picture 6">
            <a:extLst>
              <a:ext uri="{FF2B5EF4-FFF2-40B4-BE49-F238E27FC236}">
                <a16:creationId xmlns:a16="http://schemas.microsoft.com/office/drawing/2014/main" id="{D426DB6E-8D67-42DA-83D2-90163EF06C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91" t="10654" r="9092" b="11869"/>
          <a:stretch/>
        </p:blipFill>
        <p:spPr>
          <a:xfrm>
            <a:off x="1" y="1"/>
            <a:ext cx="1457324" cy="6857999"/>
          </a:xfrm>
          <a:prstGeom prst="rect">
            <a:avLst/>
          </a:prstGeom>
        </p:spPr>
      </p:pic>
      <p:pic>
        <p:nvPicPr>
          <p:cNvPr id="9" name="Picture 8">
            <a:extLst>
              <a:ext uri="{FF2B5EF4-FFF2-40B4-BE49-F238E27FC236}">
                <a16:creationId xmlns:a16="http://schemas.microsoft.com/office/drawing/2014/main" id="{1C364962-B83D-4A11-9116-CDD60C8EF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265" y="560451"/>
            <a:ext cx="4008120" cy="1146048"/>
          </a:xfrm>
          <a:prstGeom prst="rect">
            <a:avLst/>
          </a:prstGeom>
        </p:spPr>
      </p:pic>
      <p:pic>
        <p:nvPicPr>
          <p:cNvPr id="10" name="Picture 9">
            <a:extLst>
              <a:ext uri="{FF2B5EF4-FFF2-40B4-BE49-F238E27FC236}">
                <a16:creationId xmlns:a16="http://schemas.microsoft.com/office/drawing/2014/main" id="{BD485262-BF40-412F-A254-2B84A9003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158" y="5761267"/>
            <a:ext cx="3838128" cy="1084217"/>
          </a:xfrm>
          <a:prstGeom prst="rect">
            <a:avLst/>
          </a:prstGeom>
        </p:spPr>
      </p:pic>
    </p:spTree>
    <p:extLst>
      <p:ext uri="{BB962C8B-B14F-4D97-AF65-F5344CB8AC3E}">
        <p14:creationId xmlns:p14="http://schemas.microsoft.com/office/powerpoint/2010/main" val="283337479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9B72-A85F-4E43-9313-D686AE2E7B63}"/>
              </a:ext>
            </a:extLst>
          </p:cNvPr>
          <p:cNvSpPr>
            <a:spLocks noGrp="1"/>
          </p:cNvSpPr>
          <p:nvPr>
            <p:ph type="title"/>
          </p:nvPr>
        </p:nvSpPr>
        <p:spPr/>
        <p:txBody>
          <a:bodyPr>
            <a:normAutofit fontScale="90000"/>
          </a:bodyPr>
          <a:lstStyle/>
          <a:p>
            <a:r>
              <a:rPr lang="en-CA" dirty="0"/>
              <a:t>What is OUD care and why is it Important?</a:t>
            </a:r>
          </a:p>
        </p:txBody>
      </p:sp>
      <p:graphicFrame>
        <p:nvGraphicFramePr>
          <p:cNvPr id="5" name="Content Placeholder 4">
            <a:extLst>
              <a:ext uri="{FF2B5EF4-FFF2-40B4-BE49-F238E27FC236}">
                <a16:creationId xmlns:a16="http://schemas.microsoft.com/office/drawing/2014/main" id="{67741678-1D78-4A90-970D-D744F0C791D3}"/>
              </a:ext>
            </a:extLst>
          </p:cNvPr>
          <p:cNvGraphicFramePr>
            <a:graphicFrameLocks noGrp="1"/>
          </p:cNvGraphicFramePr>
          <p:nvPr>
            <p:ph idx="1"/>
            <p:extLst>
              <p:ext uri="{D42A27DB-BD31-4B8C-83A1-F6EECF244321}">
                <p14:modId xmlns:p14="http://schemas.microsoft.com/office/powerpoint/2010/main" val="32386480"/>
              </p:ext>
            </p:extLst>
          </p:nvPr>
        </p:nvGraphicFramePr>
        <p:xfrm>
          <a:off x="827584" y="1844824"/>
          <a:ext cx="7488831" cy="3960440"/>
        </p:xfrm>
        <a:graphic>
          <a:graphicData uri="http://schemas.openxmlformats.org/drawingml/2006/table">
            <a:tbl>
              <a:tblPr firstRow="1" bandRow="1"/>
              <a:tblGrid>
                <a:gridCol w="2496277">
                  <a:extLst>
                    <a:ext uri="{9D8B030D-6E8A-4147-A177-3AD203B41FA5}">
                      <a16:colId xmlns:a16="http://schemas.microsoft.com/office/drawing/2014/main" val="2527980439"/>
                    </a:ext>
                  </a:extLst>
                </a:gridCol>
                <a:gridCol w="2496277">
                  <a:extLst>
                    <a:ext uri="{9D8B030D-6E8A-4147-A177-3AD203B41FA5}">
                      <a16:colId xmlns:a16="http://schemas.microsoft.com/office/drawing/2014/main" val="2681912156"/>
                    </a:ext>
                  </a:extLst>
                </a:gridCol>
                <a:gridCol w="2496277">
                  <a:extLst>
                    <a:ext uri="{9D8B030D-6E8A-4147-A177-3AD203B41FA5}">
                      <a16:colId xmlns:a16="http://schemas.microsoft.com/office/drawing/2014/main" val="1261752356"/>
                    </a:ext>
                  </a:extLst>
                </a:gridCol>
              </a:tblGrid>
              <a:tr h="39604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CA" sz="2400" dirty="0">
                          <a:solidFill>
                            <a:schemeClr val="tx1">
                              <a:lumMod val="50000"/>
                              <a:lumOff val="50000"/>
                            </a:schemeClr>
                          </a:solidFill>
                        </a:rPr>
                        <a:t>Person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CA" sz="2400" dirty="0">
                          <a:solidFill>
                            <a:schemeClr val="tx1">
                              <a:lumMod val="50000"/>
                              <a:lumOff val="50000"/>
                            </a:schemeClr>
                          </a:solidFill>
                        </a:rPr>
                        <a:t>Provider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CA" sz="2400" dirty="0">
                          <a:solidFill>
                            <a:schemeClr val="tx1">
                              <a:lumMod val="50000"/>
                              <a:lumOff val="50000"/>
                            </a:schemeClr>
                          </a:solidFill>
                        </a:rPr>
                        <a:t>System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011512"/>
                  </a:ext>
                </a:extLst>
              </a:tr>
            </a:tbl>
          </a:graphicData>
        </a:graphic>
      </p:graphicFrame>
    </p:spTree>
    <p:extLst>
      <p:ext uri="{BB962C8B-B14F-4D97-AF65-F5344CB8AC3E}">
        <p14:creationId xmlns:p14="http://schemas.microsoft.com/office/powerpoint/2010/main" val="128015203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CA40-FE01-4FD8-AEB2-962EAD64B2E1}"/>
              </a:ext>
            </a:extLst>
          </p:cNvPr>
          <p:cNvSpPr>
            <a:spLocks noGrp="1"/>
          </p:cNvSpPr>
          <p:nvPr>
            <p:ph type="title"/>
          </p:nvPr>
        </p:nvSpPr>
        <p:spPr/>
        <p:txBody>
          <a:bodyPr>
            <a:normAutofit/>
          </a:bodyPr>
          <a:lstStyle/>
          <a:p>
            <a:r>
              <a:rPr lang="en-CA" dirty="0"/>
              <a:t>What do you value? </a:t>
            </a:r>
            <a:endParaRPr lang="en-CA" dirty="0">
              <a:solidFill>
                <a:srgbClr val="FF0000"/>
              </a:solidFill>
            </a:endParaRPr>
          </a:p>
        </p:txBody>
      </p:sp>
      <p:graphicFrame>
        <p:nvGraphicFramePr>
          <p:cNvPr id="4" name="Content Placeholder 3">
            <a:extLst>
              <a:ext uri="{FF2B5EF4-FFF2-40B4-BE49-F238E27FC236}">
                <a16:creationId xmlns:a16="http://schemas.microsoft.com/office/drawing/2014/main" id="{EA719E17-C3DD-496B-BC20-693A5DCDC00F}"/>
              </a:ext>
            </a:extLst>
          </p:cNvPr>
          <p:cNvGraphicFramePr>
            <a:graphicFrameLocks noGrp="1"/>
          </p:cNvGraphicFramePr>
          <p:nvPr>
            <p:ph idx="1"/>
          </p:nvPr>
        </p:nvGraphicFramePr>
        <p:xfrm>
          <a:off x="1151431" y="2226469"/>
          <a:ext cx="6841140" cy="3665220"/>
        </p:xfrm>
        <a:graphic>
          <a:graphicData uri="http://schemas.openxmlformats.org/drawingml/2006/table">
            <a:tbl>
              <a:tblPr firstRow="1" bandRow="1">
                <a:tableStyleId>{5940675A-B579-460E-94D1-54222C63F5DA}</a:tableStyleId>
              </a:tblPr>
              <a:tblGrid>
                <a:gridCol w="2200366">
                  <a:extLst>
                    <a:ext uri="{9D8B030D-6E8A-4147-A177-3AD203B41FA5}">
                      <a16:colId xmlns:a16="http://schemas.microsoft.com/office/drawing/2014/main" val="3786568694"/>
                    </a:ext>
                  </a:extLst>
                </a:gridCol>
                <a:gridCol w="2320387">
                  <a:extLst>
                    <a:ext uri="{9D8B030D-6E8A-4147-A177-3AD203B41FA5}">
                      <a16:colId xmlns:a16="http://schemas.microsoft.com/office/drawing/2014/main" val="3794176158"/>
                    </a:ext>
                  </a:extLst>
                </a:gridCol>
                <a:gridCol w="2320387">
                  <a:extLst>
                    <a:ext uri="{9D8B030D-6E8A-4147-A177-3AD203B41FA5}">
                      <a16:colId xmlns:a16="http://schemas.microsoft.com/office/drawing/2014/main" val="3873623995"/>
                    </a:ext>
                  </a:extLst>
                </a:gridCol>
              </a:tblGrid>
              <a:tr h="274320">
                <a:tc>
                  <a:txBody>
                    <a:bodyPr/>
                    <a:lstStyle/>
                    <a:p>
                      <a:r>
                        <a:rPr lang="en-CA" sz="1400" dirty="0">
                          <a:solidFill>
                            <a:schemeClr val="tx1">
                              <a:lumMod val="75000"/>
                              <a:lumOff val="25000"/>
                            </a:schemeClr>
                          </a:solidFill>
                        </a:rPr>
                        <a:t>Integrity</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lumMod val="75000"/>
                              <a:lumOff val="25000"/>
                            </a:schemeClr>
                          </a:solidFill>
                          <a:latin typeface="+mn-lt"/>
                          <a:ea typeface="+mn-ea"/>
                          <a:cs typeface="+mn-cs"/>
                        </a:rPr>
                        <a:t>Ownership</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Innovation</a:t>
                      </a:r>
                    </a:p>
                  </a:txBody>
                  <a:tcPr marL="68580" marR="68580" marT="34290" marB="34290">
                    <a:noFill/>
                  </a:tcPr>
                </a:tc>
                <a:extLst>
                  <a:ext uri="{0D108BD9-81ED-4DB2-BD59-A6C34878D82A}">
                    <a16:rowId xmlns:a16="http://schemas.microsoft.com/office/drawing/2014/main" val="3154169156"/>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Boldness</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Constant improvement</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Quality</a:t>
                      </a:r>
                    </a:p>
                  </a:txBody>
                  <a:tcPr marL="68580" marR="68580" marT="34290" marB="34290">
                    <a:noFill/>
                  </a:tcPr>
                </a:tc>
                <a:extLst>
                  <a:ext uri="{0D108BD9-81ED-4DB2-BD59-A6C34878D82A}">
                    <a16:rowId xmlns:a16="http://schemas.microsoft.com/office/drawing/2014/main" val="3597576064"/>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Trust</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Leadership</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Teamwork</a:t>
                      </a:r>
                    </a:p>
                  </a:txBody>
                  <a:tcPr marL="68580" marR="68580" marT="34290" marB="34290">
                    <a:noFill/>
                  </a:tcPr>
                </a:tc>
                <a:extLst>
                  <a:ext uri="{0D108BD9-81ED-4DB2-BD59-A6C34878D82A}">
                    <a16:rowId xmlns:a16="http://schemas.microsoft.com/office/drawing/2014/main" val="2495185834"/>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Accountability</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Diversity</a:t>
                      </a:r>
                    </a:p>
                  </a:txBody>
                  <a:tcPr marL="68580" marR="68580" marT="34290" marB="34290">
                    <a:noFill/>
                  </a:tcPr>
                </a:tc>
                <a:tc>
                  <a:txBody>
                    <a:bodyPr/>
                    <a:lstStyle/>
                    <a:p>
                      <a:r>
                        <a:rPr lang="en-CA" sz="1400" dirty="0">
                          <a:solidFill>
                            <a:schemeClr val="tx1">
                              <a:lumMod val="75000"/>
                              <a:lumOff val="25000"/>
                            </a:schemeClr>
                          </a:solidFill>
                        </a:rPr>
                        <a:t>Simplicity</a:t>
                      </a:r>
                    </a:p>
                  </a:txBody>
                  <a:tcPr marL="68580" marR="68580" marT="34290" marB="34290">
                    <a:noFill/>
                  </a:tcPr>
                </a:tc>
                <a:extLst>
                  <a:ext uri="{0D108BD9-81ED-4DB2-BD59-A6C34878D82A}">
                    <a16:rowId xmlns:a16="http://schemas.microsoft.com/office/drawing/2014/main" val="2250419978"/>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Patient-centred</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Continuous learning</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Fairness</a:t>
                      </a:r>
                    </a:p>
                  </a:txBody>
                  <a:tcPr marL="68580" marR="68580" marT="34290" marB="34290">
                    <a:noFill/>
                  </a:tcPr>
                </a:tc>
                <a:extLst>
                  <a:ext uri="{0D108BD9-81ED-4DB2-BD59-A6C34878D82A}">
                    <a16:rowId xmlns:a16="http://schemas.microsoft.com/office/drawing/2014/main" val="1755373762"/>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Passion</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Equity</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lumMod val="75000"/>
                              <a:lumOff val="25000"/>
                            </a:schemeClr>
                          </a:solidFill>
                          <a:latin typeface="+mn-lt"/>
                          <a:ea typeface="+mn-ea"/>
                          <a:cs typeface="+mn-cs"/>
                        </a:rPr>
                        <a:t>Humility</a:t>
                      </a:r>
                    </a:p>
                  </a:txBody>
                  <a:tcPr marL="68580" marR="68580" marT="34290" marB="34290">
                    <a:noFill/>
                  </a:tcPr>
                </a:tc>
                <a:extLst>
                  <a:ext uri="{0D108BD9-81ED-4DB2-BD59-A6C34878D82A}">
                    <a16:rowId xmlns:a16="http://schemas.microsoft.com/office/drawing/2014/main" val="371877241"/>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Helpfulness</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Cooperation</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Responsiveness</a:t>
                      </a:r>
                    </a:p>
                  </a:txBody>
                  <a:tcPr marL="68580" marR="68580" marT="34290" marB="34290">
                    <a:noFill/>
                  </a:tcPr>
                </a:tc>
                <a:extLst>
                  <a:ext uri="{0D108BD9-81ED-4DB2-BD59-A6C34878D82A}">
                    <a16:rowId xmlns:a16="http://schemas.microsoft.com/office/drawing/2014/main" val="2540790576"/>
                  </a:ext>
                </a:extLst>
              </a:tr>
              <a:tr h="274320">
                <a:tc>
                  <a:txBody>
                    <a:bodyPr/>
                    <a:lstStyle/>
                    <a:p>
                      <a:r>
                        <a:rPr lang="en-CA" sz="1400" dirty="0">
                          <a:solidFill>
                            <a:schemeClr val="tx1">
                              <a:lumMod val="75000"/>
                              <a:lumOff val="25000"/>
                            </a:schemeClr>
                          </a:solidFill>
                        </a:rPr>
                        <a:t>Accountability</a:t>
                      </a:r>
                    </a:p>
                  </a:txBody>
                  <a:tcPr marL="68580" marR="68580" marT="34290" marB="34290">
                    <a:noFill/>
                  </a:tcPr>
                </a:tc>
                <a:tc>
                  <a:txBody>
                    <a:bodyPr/>
                    <a:lstStyle/>
                    <a:p>
                      <a:r>
                        <a:rPr lang="en-CA" sz="1400" dirty="0">
                          <a:solidFill>
                            <a:schemeClr val="tx1">
                              <a:lumMod val="75000"/>
                              <a:lumOff val="25000"/>
                            </a:schemeClr>
                          </a:solidFill>
                        </a:rPr>
                        <a:t>Partnership</a:t>
                      </a:r>
                    </a:p>
                  </a:txBody>
                  <a:tcPr marL="68580" marR="68580" marT="34290" marB="34290">
                    <a:noFill/>
                  </a:tcPr>
                </a:tc>
                <a:tc>
                  <a:txBody>
                    <a:bodyPr/>
                    <a:lstStyle/>
                    <a:p>
                      <a:r>
                        <a:rPr lang="en-CA" sz="1400" dirty="0">
                          <a:solidFill>
                            <a:schemeClr val="tx1">
                              <a:lumMod val="75000"/>
                              <a:lumOff val="25000"/>
                            </a:schemeClr>
                          </a:solidFill>
                        </a:rPr>
                        <a:t>Commitment to excellence</a:t>
                      </a:r>
                    </a:p>
                  </a:txBody>
                  <a:tcPr marL="68580" marR="68580" marT="34290" marB="34290">
                    <a:noFill/>
                  </a:tcPr>
                </a:tc>
                <a:extLst>
                  <a:ext uri="{0D108BD9-81ED-4DB2-BD59-A6C34878D82A}">
                    <a16:rowId xmlns:a16="http://schemas.microsoft.com/office/drawing/2014/main" val="3949269617"/>
                  </a:ext>
                </a:extLst>
              </a:tr>
              <a:tr h="274320">
                <a:tc>
                  <a:txBody>
                    <a:bodyPr/>
                    <a:lstStyle/>
                    <a:p>
                      <a:r>
                        <a:rPr lang="en-CA" sz="1400" dirty="0">
                          <a:solidFill>
                            <a:schemeClr val="tx1">
                              <a:lumMod val="75000"/>
                              <a:lumOff val="25000"/>
                            </a:schemeClr>
                          </a:solidFill>
                        </a:rPr>
                        <a:t>Respect</a:t>
                      </a:r>
                    </a:p>
                  </a:txBody>
                  <a:tcPr marL="68580" marR="68580" marT="34290" marB="34290">
                    <a:noFill/>
                  </a:tcPr>
                </a:tc>
                <a:tc>
                  <a:txBody>
                    <a:bodyPr/>
                    <a:lstStyle/>
                    <a:p>
                      <a:r>
                        <a:rPr lang="en-CA" sz="1400" dirty="0">
                          <a:solidFill>
                            <a:schemeClr val="tx1">
                              <a:lumMod val="75000"/>
                              <a:lumOff val="25000"/>
                            </a:schemeClr>
                          </a:solidFill>
                        </a:rPr>
                        <a:t>Flexibility</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Inclusion</a:t>
                      </a:r>
                    </a:p>
                  </a:txBody>
                  <a:tcPr marL="68580" marR="68580" marT="34290" marB="34290">
                    <a:noFill/>
                  </a:tcPr>
                </a:tc>
                <a:extLst>
                  <a:ext uri="{0D108BD9-81ED-4DB2-BD59-A6C34878D82A}">
                    <a16:rowId xmlns:a16="http://schemas.microsoft.com/office/drawing/2014/main" val="106940495"/>
                  </a:ext>
                </a:extLst>
              </a:tr>
              <a:tr h="274320">
                <a:tc>
                  <a:txBody>
                    <a:bodyPr/>
                    <a:lstStyle/>
                    <a:p>
                      <a:endParaRPr lang="en-CA" sz="1400" dirty="0"/>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28716171"/>
                  </a:ext>
                </a:extLst>
              </a:tr>
              <a:tr h="274320">
                <a:tc>
                  <a:txBody>
                    <a:bodyPr/>
                    <a:lstStyle/>
                    <a:p>
                      <a:endParaRPr lang="en-CA" sz="1400" dirty="0"/>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4026042852"/>
                  </a:ext>
                </a:extLst>
              </a:tr>
              <a:tr h="274320">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1435764707"/>
                  </a:ext>
                </a:extLst>
              </a:tr>
              <a:tr h="274320">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2460764522"/>
                  </a:ext>
                </a:extLst>
              </a:tr>
            </a:tbl>
          </a:graphicData>
        </a:graphic>
      </p:graphicFrame>
    </p:spTree>
    <p:extLst>
      <p:ext uri="{BB962C8B-B14F-4D97-AF65-F5344CB8AC3E}">
        <p14:creationId xmlns:p14="http://schemas.microsoft.com/office/powerpoint/2010/main" val="179241155"/>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7FAD-F0AC-4F8B-ADE2-7409B98CD23D}"/>
              </a:ext>
            </a:extLst>
          </p:cNvPr>
          <p:cNvSpPr>
            <a:spLocks noGrp="1"/>
          </p:cNvSpPr>
          <p:nvPr>
            <p:ph type="title"/>
          </p:nvPr>
        </p:nvSpPr>
        <p:spPr>
          <a:xfrm>
            <a:off x="457200" y="557808"/>
            <a:ext cx="8229600" cy="1143000"/>
          </a:xfrm>
        </p:spPr>
        <p:txBody>
          <a:bodyPr>
            <a:normAutofit fontScale="90000"/>
          </a:bodyPr>
          <a:lstStyle/>
          <a:p>
            <a:r>
              <a:rPr lang="en-CA" dirty="0"/>
              <a:t>What are our common Values &amp; Ambitions that align us as a team pursuing OUD Care?</a:t>
            </a:r>
          </a:p>
        </p:txBody>
      </p:sp>
      <p:graphicFrame>
        <p:nvGraphicFramePr>
          <p:cNvPr id="4" name="Content Placeholder 3">
            <a:extLst>
              <a:ext uri="{FF2B5EF4-FFF2-40B4-BE49-F238E27FC236}">
                <a16:creationId xmlns:a16="http://schemas.microsoft.com/office/drawing/2014/main" id="{9783604A-9767-443E-921E-E0F529A5EFF1}"/>
              </a:ext>
            </a:extLst>
          </p:cNvPr>
          <p:cNvGraphicFramePr>
            <a:graphicFrameLocks noGrp="1"/>
          </p:cNvGraphicFramePr>
          <p:nvPr>
            <p:ph idx="1"/>
          </p:nvPr>
        </p:nvGraphicFramePr>
        <p:xfrm>
          <a:off x="1151431" y="2435066"/>
          <a:ext cx="6841140" cy="3383280"/>
        </p:xfrm>
        <a:graphic>
          <a:graphicData uri="http://schemas.openxmlformats.org/drawingml/2006/table">
            <a:tbl>
              <a:tblPr firstRow="1" bandRow="1">
                <a:tableStyleId>{5940675A-B579-460E-94D1-54222C63F5DA}</a:tableStyleId>
              </a:tblPr>
              <a:tblGrid>
                <a:gridCol w="2200366">
                  <a:extLst>
                    <a:ext uri="{9D8B030D-6E8A-4147-A177-3AD203B41FA5}">
                      <a16:colId xmlns:a16="http://schemas.microsoft.com/office/drawing/2014/main" val="96643327"/>
                    </a:ext>
                  </a:extLst>
                </a:gridCol>
                <a:gridCol w="2320387">
                  <a:extLst>
                    <a:ext uri="{9D8B030D-6E8A-4147-A177-3AD203B41FA5}">
                      <a16:colId xmlns:a16="http://schemas.microsoft.com/office/drawing/2014/main" val="1595566457"/>
                    </a:ext>
                  </a:extLst>
                </a:gridCol>
                <a:gridCol w="2320387">
                  <a:extLst>
                    <a:ext uri="{9D8B030D-6E8A-4147-A177-3AD203B41FA5}">
                      <a16:colId xmlns:a16="http://schemas.microsoft.com/office/drawing/2014/main" val="2935783233"/>
                    </a:ext>
                  </a:extLst>
                </a:gridCol>
              </a:tblGrid>
              <a:tr h="274320">
                <a:tc>
                  <a:txBody>
                    <a:bodyPr/>
                    <a:lstStyle/>
                    <a:p>
                      <a:r>
                        <a:rPr lang="en-CA" sz="1400" dirty="0">
                          <a:solidFill>
                            <a:schemeClr val="tx1">
                              <a:lumMod val="75000"/>
                              <a:lumOff val="25000"/>
                            </a:schemeClr>
                          </a:solidFill>
                        </a:rPr>
                        <a:t>Integrity</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lumMod val="75000"/>
                              <a:lumOff val="25000"/>
                            </a:schemeClr>
                          </a:solidFill>
                          <a:latin typeface="+mn-lt"/>
                          <a:ea typeface="+mn-ea"/>
                          <a:cs typeface="+mn-cs"/>
                        </a:rPr>
                        <a:t>Ownership</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Innovation</a:t>
                      </a:r>
                    </a:p>
                  </a:txBody>
                  <a:tcPr marL="68580" marR="68580" marT="34290" marB="34290">
                    <a:noFill/>
                  </a:tcPr>
                </a:tc>
                <a:extLst>
                  <a:ext uri="{0D108BD9-81ED-4DB2-BD59-A6C34878D82A}">
                    <a16:rowId xmlns:a16="http://schemas.microsoft.com/office/drawing/2014/main" val="1540168984"/>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Boldness</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Constant improvement</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Quality</a:t>
                      </a:r>
                    </a:p>
                  </a:txBody>
                  <a:tcPr marL="68580" marR="68580" marT="34290" marB="34290">
                    <a:noFill/>
                  </a:tcPr>
                </a:tc>
                <a:extLst>
                  <a:ext uri="{0D108BD9-81ED-4DB2-BD59-A6C34878D82A}">
                    <a16:rowId xmlns:a16="http://schemas.microsoft.com/office/drawing/2014/main" val="1525385014"/>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Trust</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Leadership</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Teamwork</a:t>
                      </a:r>
                    </a:p>
                  </a:txBody>
                  <a:tcPr marL="68580" marR="68580" marT="34290" marB="34290">
                    <a:noFill/>
                  </a:tcPr>
                </a:tc>
                <a:extLst>
                  <a:ext uri="{0D108BD9-81ED-4DB2-BD59-A6C34878D82A}">
                    <a16:rowId xmlns:a16="http://schemas.microsoft.com/office/drawing/2014/main" val="738389872"/>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Accountability</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Diversity</a:t>
                      </a:r>
                    </a:p>
                  </a:txBody>
                  <a:tcPr marL="68580" marR="68580" marT="34290" marB="34290">
                    <a:noFill/>
                  </a:tcPr>
                </a:tc>
                <a:tc>
                  <a:txBody>
                    <a:bodyPr/>
                    <a:lstStyle/>
                    <a:p>
                      <a:r>
                        <a:rPr lang="en-CA" sz="1400" dirty="0">
                          <a:solidFill>
                            <a:schemeClr val="tx1">
                              <a:lumMod val="75000"/>
                              <a:lumOff val="25000"/>
                            </a:schemeClr>
                          </a:solidFill>
                        </a:rPr>
                        <a:t>Simplicity</a:t>
                      </a:r>
                    </a:p>
                  </a:txBody>
                  <a:tcPr marL="68580" marR="68580" marT="34290" marB="34290">
                    <a:noFill/>
                  </a:tcPr>
                </a:tc>
                <a:extLst>
                  <a:ext uri="{0D108BD9-81ED-4DB2-BD59-A6C34878D82A}">
                    <a16:rowId xmlns:a16="http://schemas.microsoft.com/office/drawing/2014/main" val="1600075683"/>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Patient-centred</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Continuous learning</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Fairness</a:t>
                      </a:r>
                    </a:p>
                  </a:txBody>
                  <a:tcPr marL="68580" marR="68580" marT="34290" marB="34290">
                    <a:noFill/>
                  </a:tcPr>
                </a:tc>
                <a:extLst>
                  <a:ext uri="{0D108BD9-81ED-4DB2-BD59-A6C34878D82A}">
                    <a16:rowId xmlns:a16="http://schemas.microsoft.com/office/drawing/2014/main" val="1888579610"/>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Passion</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Equity</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lumMod val="75000"/>
                              <a:lumOff val="25000"/>
                            </a:schemeClr>
                          </a:solidFill>
                          <a:latin typeface="+mn-lt"/>
                          <a:ea typeface="+mn-ea"/>
                          <a:cs typeface="+mn-cs"/>
                        </a:rPr>
                        <a:t>Humility</a:t>
                      </a:r>
                    </a:p>
                  </a:txBody>
                  <a:tcPr marL="68580" marR="68580" marT="34290" marB="34290">
                    <a:noFill/>
                  </a:tcPr>
                </a:tc>
                <a:extLst>
                  <a:ext uri="{0D108BD9-81ED-4DB2-BD59-A6C34878D82A}">
                    <a16:rowId xmlns:a16="http://schemas.microsoft.com/office/drawing/2014/main" val="1252026184"/>
                  </a:ext>
                </a:extLst>
              </a:tr>
              <a:tr h="274320">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Helpfulness</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Cooperation</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Responsiveness</a:t>
                      </a:r>
                    </a:p>
                  </a:txBody>
                  <a:tcPr marL="68580" marR="68580" marT="34290" marB="34290">
                    <a:noFill/>
                  </a:tcPr>
                </a:tc>
                <a:extLst>
                  <a:ext uri="{0D108BD9-81ED-4DB2-BD59-A6C34878D82A}">
                    <a16:rowId xmlns:a16="http://schemas.microsoft.com/office/drawing/2014/main" val="1342137153"/>
                  </a:ext>
                </a:extLst>
              </a:tr>
              <a:tr h="274320">
                <a:tc>
                  <a:txBody>
                    <a:bodyPr/>
                    <a:lstStyle/>
                    <a:p>
                      <a:r>
                        <a:rPr lang="en-CA" sz="1400" dirty="0">
                          <a:solidFill>
                            <a:schemeClr val="tx1">
                              <a:lumMod val="75000"/>
                              <a:lumOff val="25000"/>
                            </a:schemeClr>
                          </a:solidFill>
                        </a:rPr>
                        <a:t>Accountability</a:t>
                      </a:r>
                    </a:p>
                  </a:txBody>
                  <a:tcPr marL="68580" marR="68580" marT="34290" marB="34290">
                    <a:noFill/>
                  </a:tcPr>
                </a:tc>
                <a:tc>
                  <a:txBody>
                    <a:bodyPr/>
                    <a:lstStyle/>
                    <a:p>
                      <a:r>
                        <a:rPr lang="en-CA" sz="1400" dirty="0">
                          <a:solidFill>
                            <a:schemeClr val="tx1">
                              <a:lumMod val="75000"/>
                              <a:lumOff val="25000"/>
                            </a:schemeClr>
                          </a:solidFill>
                        </a:rPr>
                        <a:t>Partnership</a:t>
                      </a:r>
                    </a:p>
                  </a:txBody>
                  <a:tcPr marL="68580" marR="68580" marT="34290" marB="34290">
                    <a:noFill/>
                  </a:tcPr>
                </a:tc>
                <a:tc>
                  <a:txBody>
                    <a:bodyPr/>
                    <a:lstStyle/>
                    <a:p>
                      <a:r>
                        <a:rPr lang="en-CA" sz="1400" dirty="0">
                          <a:solidFill>
                            <a:schemeClr val="tx1">
                              <a:lumMod val="75000"/>
                              <a:lumOff val="25000"/>
                            </a:schemeClr>
                          </a:solidFill>
                        </a:rPr>
                        <a:t>Commitment to excellence</a:t>
                      </a:r>
                    </a:p>
                  </a:txBody>
                  <a:tcPr marL="68580" marR="68580" marT="34290" marB="34290">
                    <a:noFill/>
                  </a:tcPr>
                </a:tc>
                <a:extLst>
                  <a:ext uri="{0D108BD9-81ED-4DB2-BD59-A6C34878D82A}">
                    <a16:rowId xmlns:a16="http://schemas.microsoft.com/office/drawing/2014/main" val="3641094164"/>
                  </a:ext>
                </a:extLst>
              </a:tr>
              <a:tr h="274320">
                <a:tc>
                  <a:txBody>
                    <a:bodyPr/>
                    <a:lstStyle/>
                    <a:p>
                      <a:r>
                        <a:rPr lang="en-CA" sz="1400" dirty="0">
                          <a:solidFill>
                            <a:schemeClr val="tx1">
                              <a:lumMod val="75000"/>
                              <a:lumOff val="25000"/>
                            </a:schemeClr>
                          </a:solidFill>
                        </a:rPr>
                        <a:t>Respect</a:t>
                      </a:r>
                    </a:p>
                  </a:txBody>
                  <a:tcPr marL="68580" marR="68580" marT="34290" marB="34290">
                    <a:noFill/>
                  </a:tcPr>
                </a:tc>
                <a:tc>
                  <a:txBody>
                    <a:bodyPr/>
                    <a:lstStyle/>
                    <a:p>
                      <a:r>
                        <a:rPr lang="en-CA" sz="1400" dirty="0">
                          <a:solidFill>
                            <a:schemeClr val="tx1">
                              <a:lumMod val="75000"/>
                              <a:lumOff val="25000"/>
                            </a:schemeClr>
                          </a:solidFill>
                        </a:rPr>
                        <a:t>Flexibility</a:t>
                      </a:r>
                    </a:p>
                  </a:txBody>
                  <a:tcPr marL="68580" marR="68580" marT="34290" marB="34290">
                    <a:noFill/>
                  </a:tcPr>
                </a:tc>
                <a:tc>
                  <a:txBody>
                    <a:bodyPr/>
                    <a:lstStyle/>
                    <a:p>
                      <a:pPr marL="0" algn="l" defTabSz="914400" rtl="0" eaLnBrk="1" latinLnBrk="0" hangingPunct="1"/>
                      <a:r>
                        <a:rPr lang="en-CA" sz="1400" kern="1200" dirty="0">
                          <a:solidFill>
                            <a:schemeClr val="tx1">
                              <a:lumMod val="75000"/>
                              <a:lumOff val="25000"/>
                            </a:schemeClr>
                          </a:solidFill>
                          <a:latin typeface="+mn-lt"/>
                          <a:ea typeface="+mn-ea"/>
                          <a:cs typeface="+mn-cs"/>
                        </a:rPr>
                        <a:t>Inclusion</a:t>
                      </a:r>
                    </a:p>
                  </a:txBody>
                  <a:tcPr marL="68580" marR="68580" marT="34290" marB="34290">
                    <a:noFill/>
                  </a:tcPr>
                </a:tc>
                <a:extLst>
                  <a:ext uri="{0D108BD9-81ED-4DB2-BD59-A6C34878D82A}">
                    <a16:rowId xmlns:a16="http://schemas.microsoft.com/office/drawing/2014/main" val="3432073522"/>
                  </a:ext>
                </a:extLst>
              </a:tr>
              <a:tr h="274320">
                <a:tc>
                  <a:txBody>
                    <a:bodyPr/>
                    <a:lstStyle/>
                    <a:p>
                      <a:endParaRPr lang="en-CA" sz="1400" dirty="0"/>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2621032154"/>
                  </a:ext>
                </a:extLst>
              </a:tr>
              <a:tr h="274320">
                <a:tc>
                  <a:txBody>
                    <a:bodyPr/>
                    <a:lstStyle/>
                    <a:p>
                      <a:endParaRPr lang="en-CA" sz="1400" dirty="0"/>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2537973544"/>
                  </a:ext>
                </a:extLst>
              </a:tr>
              <a:tr h="274320">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tc>
                  <a:txBody>
                    <a:bodyPr/>
                    <a:lstStyle/>
                    <a:p>
                      <a:pPr marL="0" algn="l" defTabSz="914400" rtl="0" eaLnBrk="1" latinLnBrk="0" hangingPunct="1"/>
                      <a:endParaRPr lang="en-CA" sz="1400" kern="1200" dirty="0">
                        <a:solidFill>
                          <a:schemeClr val="tx1">
                            <a:lumMod val="75000"/>
                            <a:lumOff val="25000"/>
                          </a:schemeClr>
                        </a:solidFill>
                        <a:latin typeface="+mn-lt"/>
                        <a:ea typeface="+mn-ea"/>
                        <a:cs typeface="+mn-cs"/>
                      </a:endParaRPr>
                    </a:p>
                  </a:txBody>
                  <a:tcPr marL="68580" marR="68580" marT="34290" marB="34290">
                    <a:noFill/>
                  </a:tcPr>
                </a:tc>
                <a:extLst>
                  <a:ext uri="{0D108BD9-81ED-4DB2-BD59-A6C34878D82A}">
                    <a16:rowId xmlns:a16="http://schemas.microsoft.com/office/drawing/2014/main" val="128849696"/>
                  </a:ext>
                </a:extLst>
              </a:tr>
            </a:tbl>
          </a:graphicData>
        </a:graphic>
      </p:graphicFrame>
    </p:spTree>
    <p:extLst>
      <p:ext uri="{BB962C8B-B14F-4D97-AF65-F5344CB8AC3E}">
        <p14:creationId xmlns:p14="http://schemas.microsoft.com/office/powerpoint/2010/main" val="2727794435"/>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407C-0E35-4C35-8348-E9C56751B1DB}"/>
              </a:ext>
            </a:extLst>
          </p:cNvPr>
          <p:cNvSpPr>
            <a:spLocks noGrp="1"/>
          </p:cNvSpPr>
          <p:nvPr>
            <p:ph type="title"/>
          </p:nvPr>
        </p:nvSpPr>
        <p:spPr/>
        <p:txBody>
          <a:bodyPr/>
          <a:lstStyle/>
          <a:p>
            <a:r>
              <a:rPr lang="en-CA" dirty="0"/>
              <a:t>Let’s Create Our Shared Purpose</a:t>
            </a:r>
          </a:p>
        </p:txBody>
      </p:sp>
      <p:sp>
        <p:nvSpPr>
          <p:cNvPr id="3" name="Content Placeholder 2">
            <a:extLst>
              <a:ext uri="{FF2B5EF4-FFF2-40B4-BE49-F238E27FC236}">
                <a16:creationId xmlns:a16="http://schemas.microsoft.com/office/drawing/2014/main" id="{6E26066C-1B61-4B32-AAF0-ECF25CCE7B42}"/>
              </a:ext>
            </a:extLst>
          </p:cNvPr>
          <p:cNvSpPr>
            <a:spLocks noGrp="1"/>
          </p:cNvSpPr>
          <p:nvPr>
            <p:ph idx="1"/>
          </p:nvPr>
        </p:nvSpPr>
        <p:spPr/>
        <p:txBody>
          <a:bodyPr/>
          <a:lstStyle/>
          <a:p>
            <a:pPr marL="0" indent="0">
              <a:buNone/>
            </a:pPr>
            <a:r>
              <a:rPr lang="en-US" dirty="0"/>
              <a:t>We are united to achieve:</a:t>
            </a:r>
          </a:p>
          <a:p>
            <a:pPr marL="0" indent="0">
              <a:buNone/>
            </a:pPr>
            <a:endParaRPr lang="en-US" dirty="0"/>
          </a:p>
          <a:p>
            <a:pPr marL="0" indent="0">
              <a:buNone/>
            </a:pPr>
            <a:endParaRPr lang="en-US" dirty="0"/>
          </a:p>
          <a:p>
            <a:pPr marL="0" indent="0">
              <a:buNone/>
            </a:pPr>
            <a:endParaRPr lang="en-US" dirty="0"/>
          </a:p>
          <a:p>
            <a:pPr marL="0" indent="0">
              <a:buNone/>
            </a:pPr>
            <a:r>
              <a:rPr lang="en-US" dirty="0"/>
              <a:t>Through our values of:</a:t>
            </a:r>
          </a:p>
          <a:p>
            <a:endParaRPr lang="en-CA" dirty="0"/>
          </a:p>
          <a:p>
            <a:endParaRPr lang="en-CA" dirty="0"/>
          </a:p>
          <a:p>
            <a:endParaRPr lang="en-CA" dirty="0"/>
          </a:p>
          <a:p>
            <a:pPr marL="0" indent="0">
              <a:buNone/>
            </a:pPr>
            <a:endParaRPr lang="en-CA" dirty="0"/>
          </a:p>
        </p:txBody>
      </p:sp>
    </p:spTree>
    <p:extLst>
      <p:ext uri="{BB962C8B-B14F-4D97-AF65-F5344CB8AC3E}">
        <p14:creationId xmlns:p14="http://schemas.microsoft.com/office/powerpoint/2010/main" val="128157467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normAutofit fontScale="90000"/>
          </a:bodyPr>
          <a:lstStyle/>
          <a:p>
            <a:r>
              <a:rPr lang="en-CA" dirty="0"/>
              <a:t>Decision Support Tool - Baseline</a:t>
            </a:r>
            <a:br>
              <a:rPr lang="en-CA" dirty="0"/>
            </a:br>
            <a:r>
              <a:rPr lang="en-CA" sz="2800" b="0" dirty="0"/>
              <a:t>(required)</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2</a:t>
            </a:r>
          </a:p>
        </p:txBody>
      </p:sp>
    </p:spTree>
    <p:extLst>
      <p:ext uri="{BB962C8B-B14F-4D97-AF65-F5344CB8AC3E}">
        <p14:creationId xmlns:p14="http://schemas.microsoft.com/office/powerpoint/2010/main" val="178085940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C927-86FE-448E-B3A5-3F6D7D337F2D}"/>
              </a:ext>
            </a:extLst>
          </p:cNvPr>
          <p:cNvSpPr>
            <a:spLocks noGrp="1"/>
          </p:cNvSpPr>
          <p:nvPr>
            <p:ph type="title"/>
          </p:nvPr>
        </p:nvSpPr>
        <p:spPr/>
        <p:txBody>
          <a:bodyPr>
            <a:normAutofit/>
          </a:bodyPr>
          <a:lstStyle/>
          <a:p>
            <a:r>
              <a:rPr lang="en-CA" dirty="0"/>
              <a:t>Objectives</a:t>
            </a:r>
          </a:p>
        </p:txBody>
      </p:sp>
      <p:sp>
        <p:nvSpPr>
          <p:cNvPr id="3" name="Content Placeholder 2">
            <a:extLst>
              <a:ext uri="{FF2B5EF4-FFF2-40B4-BE49-F238E27FC236}">
                <a16:creationId xmlns:a16="http://schemas.microsoft.com/office/drawing/2014/main" id="{D70C5330-1DAB-4BAB-83C4-F7E8A4CDA7C3}"/>
              </a:ext>
            </a:extLst>
          </p:cNvPr>
          <p:cNvSpPr>
            <a:spLocks noGrp="1"/>
          </p:cNvSpPr>
          <p:nvPr>
            <p:ph idx="1"/>
          </p:nvPr>
        </p:nvSpPr>
        <p:spPr>
          <a:xfrm>
            <a:off x="611560" y="1556792"/>
            <a:ext cx="8229600" cy="4525963"/>
          </a:xfrm>
        </p:spPr>
        <p:txBody>
          <a:bodyPr>
            <a:normAutofit/>
          </a:bodyPr>
          <a:lstStyle/>
          <a:p>
            <a:pPr marL="514350" indent="-514350">
              <a:buFont typeface="+mj-lt"/>
              <a:buAutoNum type="arabicPeriod"/>
            </a:pPr>
            <a:r>
              <a:rPr lang="en-CA" sz="2600" dirty="0"/>
              <a:t>Asses your current practices to establish a baseline.</a:t>
            </a:r>
          </a:p>
          <a:p>
            <a:pPr marL="514350" indent="-514350">
              <a:buFont typeface="+mj-lt"/>
              <a:buAutoNum type="arabicPeriod"/>
            </a:pPr>
            <a:r>
              <a:rPr lang="en-CA" sz="2600" dirty="0"/>
              <a:t>Provide input and feedback into the tool development</a:t>
            </a:r>
          </a:p>
          <a:p>
            <a:pPr marL="514350" indent="-514350">
              <a:buFont typeface="+mj-lt"/>
              <a:buAutoNum type="arabicPeriod"/>
            </a:pPr>
            <a:r>
              <a:rPr lang="en-CA" sz="2600" dirty="0"/>
              <a:t>Identify areas &amp; topics of interest for upcoming coaching calls.</a:t>
            </a:r>
          </a:p>
          <a:p>
            <a:pPr marL="514350" indent="-514350">
              <a:buFont typeface="+mj-lt"/>
              <a:buAutoNum type="arabicPeriod"/>
            </a:pPr>
            <a:r>
              <a:rPr lang="en-CA" sz="2600" dirty="0"/>
              <a:t>Identify coaching opportunities to share your strengths and approaches with other teams.</a:t>
            </a:r>
          </a:p>
        </p:txBody>
      </p:sp>
    </p:spTree>
    <p:extLst>
      <p:ext uri="{BB962C8B-B14F-4D97-AF65-F5344CB8AC3E}">
        <p14:creationId xmlns:p14="http://schemas.microsoft.com/office/powerpoint/2010/main" val="412356655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C927-86FE-448E-B3A5-3F6D7D337F2D}"/>
              </a:ext>
            </a:extLst>
          </p:cNvPr>
          <p:cNvSpPr>
            <a:spLocks noGrp="1"/>
          </p:cNvSpPr>
          <p:nvPr>
            <p:ph type="title"/>
          </p:nvPr>
        </p:nvSpPr>
        <p:spPr/>
        <p:txBody>
          <a:bodyPr>
            <a:normAutofit/>
          </a:bodyPr>
          <a:lstStyle/>
          <a:p>
            <a:r>
              <a:rPr lang="en-CA" dirty="0"/>
              <a:t>Instructions</a:t>
            </a:r>
          </a:p>
        </p:txBody>
      </p:sp>
      <p:sp>
        <p:nvSpPr>
          <p:cNvPr id="3" name="Content Placeholder 2">
            <a:extLst>
              <a:ext uri="{FF2B5EF4-FFF2-40B4-BE49-F238E27FC236}">
                <a16:creationId xmlns:a16="http://schemas.microsoft.com/office/drawing/2014/main" id="{D70C5330-1DAB-4BAB-83C4-F7E8A4CDA7C3}"/>
              </a:ext>
            </a:extLst>
          </p:cNvPr>
          <p:cNvSpPr>
            <a:spLocks noGrp="1"/>
          </p:cNvSpPr>
          <p:nvPr>
            <p:ph idx="1"/>
          </p:nvPr>
        </p:nvSpPr>
        <p:spPr>
          <a:xfrm>
            <a:off x="457200" y="1268760"/>
            <a:ext cx="8229600" cy="4857403"/>
          </a:xfrm>
        </p:spPr>
        <p:txBody>
          <a:bodyPr>
            <a:normAutofit fontScale="70000" lnSpcReduction="20000"/>
          </a:bodyPr>
          <a:lstStyle/>
          <a:p>
            <a:pPr marL="514350" indent="-514350">
              <a:buFont typeface="+mj-lt"/>
              <a:buAutoNum type="arabicPeriod"/>
            </a:pPr>
            <a:r>
              <a:rPr lang="en-CA" dirty="0"/>
              <a:t>Identify a facilitator, a note taker (who can share their screen) and who will submit the work</a:t>
            </a:r>
          </a:p>
          <a:p>
            <a:pPr marL="514350" indent="-514350">
              <a:buFont typeface="+mj-lt"/>
              <a:buAutoNum type="arabicPeriod"/>
            </a:pPr>
            <a:r>
              <a:rPr lang="en-CA" b="1" i="1" dirty="0"/>
              <a:t>Identify Alignment: </a:t>
            </a:r>
            <a:r>
              <a:rPr lang="en-CA" dirty="0"/>
              <a:t>Using your existing processes as a reference, use stickies (or through a guided discussion) identify areas of the process you feel are currently in place in your ED practice. Note areas on the slide.</a:t>
            </a:r>
          </a:p>
          <a:p>
            <a:pPr marL="514350" indent="-514350">
              <a:buFont typeface="+mj-lt"/>
              <a:buAutoNum type="arabicPeriod"/>
            </a:pPr>
            <a:r>
              <a:rPr lang="en-CA" b="1" i="1" dirty="0"/>
              <a:t>Identify Challenges: </a:t>
            </a:r>
            <a:r>
              <a:rPr lang="en-CA" dirty="0"/>
              <a:t>Using your existing processes as a reference, use stickies (or through a guided discussion) identify areas of the process you feel are currently challenging in your ED practice. Note areas on the slide.</a:t>
            </a:r>
          </a:p>
          <a:p>
            <a:pPr marL="514350" indent="-514350">
              <a:buFont typeface="+mj-lt"/>
              <a:buAutoNum type="arabicPeriod"/>
            </a:pPr>
            <a:r>
              <a:rPr lang="en-CA" b="1" i="1" dirty="0"/>
              <a:t>Identify Areas to Explore</a:t>
            </a:r>
            <a:r>
              <a:rPr lang="en-CA" i="1" dirty="0"/>
              <a:t>: </a:t>
            </a:r>
            <a:r>
              <a:rPr lang="en-CA" dirty="0"/>
              <a:t>Using your existing processes as a reference, use stickies (or through a guided discussion) identify areas of the process you feel uncertain around or need more information about in your ED practice. Note areas on the slide.</a:t>
            </a:r>
          </a:p>
          <a:p>
            <a:pPr marL="514350" indent="-514350">
              <a:buFont typeface="+mj-lt"/>
              <a:buAutoNum type="arabicPeriod"/>
            </a:pPr>
            <a:r>
              <a:rPr lang="en-CA" dirty="0"/>
              <a:t>Identify next steps and notes on the slide.</a:t>
            </a:r>
          </a:p>
          <a:p>
            <a:pPr marL="514350" indent="-514350">
              <a:buFont typeface="+mj-lt"/>
              <a:buAutoNum type="arabicPeriod"/>
            </a:pPr>
            <a:r>
              <a:rPr lang="en-CA" dirty="0"/>
              <a:t>Submit your slides to </a:t>
            </a:r>
            <a:r>
              <a:rPr lang="en-CA" dirty="0">
                <a:hlinkClick r:id="rId2"/>
              </a:rPr>
              <a:t>loud@bcpsqc.ca</a:t>
            </a:r>
            <a:r>
              <a:rPr lang="en-CA" dirty="0"/>
              <a:t> by November 1</a:t>
            </a:r>
          </a:p>
        </p:txBody>
      </p:sp>
    </p:spTree>
    <p:extLst>
      <p:ext uri="{BB962C8B-B14F-4D97-AF65-F5344CB8AC3E}">
        <p14:creationId xmlns:p14="http://schemas.microsoft.com/office/powerpoint/2010/main" val="3923862541"/>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E5D5-FF9B-4C2A-995F-26C649E2DD9F}"/>
              </a:ext>
            </a:extLst>
          </p:cNvPr>
          <p:cNvSpPr>
            <a:spLocks noGrp="1"/>
          </p:cNvSpPr>
          <p:nvPr>
            <p:ph type="title"/>
          </p:nvPr>
        </p:nvSpPr>
        <p:spPr/>
        <p:txBody>
          <a:bodyPr/>
          <a:lstStyle/>
          <a:p>
            <a:r>
              <a:rPr lang="en-CA" dirty="0"/>
              <a:t>Areas of alignment </a:t>
            </a:r>
          </a:p>
        </p:txBody>
      </p:sp>
      <p:sp>
        <p:nvSpPr>
          <p:cNvPr id="3" name="Content Placeholder 2">
            <a:extLst>
              <a:ext uri="{FF2B5EF4-FFF2-40B4-BE49-F238E27FC236}">
                <a16:creationId xmlns:a16="http://schemas.microsoft.com/office/drawing/2014/main" id="{343BEB2D-D2C7-4BD1-9CE9-4DCEAF0FDFE7}"/>
              </a:ext>
            </a:extLst>
          </p:cNvPr>
          <p:cNvSpPr>
            <a:spLocks noGrp="1"/>
          </p:cNvSpPr>
          <p:nvPr>
            <p:ph idx="1"/>
          </p:nvPr>
        </p:nvSpPr>
        <p:spPr/>
        <p:txBody>
          <a:bodyPr/>
          <a:lstStyle/>
          <a:p>
            <a:endParaRPr lang="en-CA" dirty="0"/>
          </a:p>
        </p:txBody>
      </p:sp>
      <p:graphicFrame>
        <p:nvGraphicFramePr>
          <p:cNvPr id="4" name="Table 4">
            <a:extLst>
              <a:ext uri="{FF2B5EF4-FFF2-40B4-BE49-F238E27FC236}">
                <a16:creationId xmlns:a16="http://schemas.microsoft.com/office/drawing/2014/main" id="{92AD7D58-108C-466E-9E12-F93DFCFB21F7}"/>
              </a:ext>
            </a:extLst>
          </p:cNvPr>
          <p:cNvGraphicFramePr>
            <a:graphicFrameLocks/>
          </p:cNvGraphicFramePr>
          <p:nvPr>
            <p:extLst>
              <p:ext uri="{D42A27DB-BD31-4B8C-83A1-F6EECF244321}">
                <p14:modId xmlns:p14="http://schemas.microsoft.com/office/powerpoint/2010/main" val="3899483044"/>
              </p:ext>
            </p:extLst>
          </p:nvPr>
        </p:nvGraphicFramePr>
        <p:xfrm>
          <a:off x="457200" y="1417638"/>
          <a:ext cx="8229600" cy="4820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07163544"/>
                    </a:ext>
                  </a:extLst>
                </a:gridCol>
                <a:gridCol w="2743200">
                  <a:extLst>
                    <a:ext uri="{9D8B030D-6E8A-4147-A177-3AD203B41FA5}">
                      <a16:colId xmlns:a16="http://schemas.microsoft.com/office/drawing/2014/main" val="250618687"/>
                    </a:ext>
                  </a:extLst>
                </a:gridCol>
                <a:gridCol w="2743200">
                  <a:extLst>
                    <a:ext uri="{9D8B030D-6E8A-4147-A177-3AD203B41FA5}">
                      <a16:colId xmlns:a16="http://schemas.microsoft.com/office/drawing/2014/main" val="1995213707"/>
                    </a:ext>
                  </a:extLst>
                </a:gridCol>
              </a:tblGrid>
              <a:tr h="370840">
                <a:tc>
                  <a:txBody>
                    <a:bodyPr/>
                    <a:lstStyle/>
                    <a:p>
                      <a:r>
                        <a:rPr lang="en-CA" dirty="0"/>
                        <a:t>Area of DST</a:t>
                      </a:r>
                    </a:p>
                  </a:txBody>
                  <a:tcPr/>
                </a:tc>
                <a:tc>
                  <a:txBody>
                    <a:bodyPr/>
                    <a:lstStyle/>
                    <a:p>
                      <a:r>
                        <a:rPr lang="en-CA" dirty="0"/>
                        <a:t>Aspect</a:t>
                      </a:r>
                    </a:p>
                  </a:txBody>
                  <a:tcPr/>
                </a:tc>
                <a:tc>
                  <a:txBody>
                    <a:bodyPr/>
                    <a:lstStyle/>
                    <a:p>
                      <a:r>
                        <a:rPr lang="en-CA" dirty="0"/>
                        <a:t>Why</a:t>
                      </a:r>
                    </a:p>
                  </a:txBody>
                  <a:tcPr/>
                </a:tc>
                <a:extLst>
                  <a:ext uri="{0D108BD9-81ED-4DB2-BD59-A6C34878D82A}">
                    <a16:rowId xmlns:a16="http://schemas.microsoft.com/office/drawing/2014/main" val="2946596094"/>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565814177"/>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997479136"/>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738250461"/>
                  </a:ext>
                </a:extLst>
              </a:tr>
              <a:tr h="370840">
                <a:tc>
                  <a:txBody>
                    <a:bodyPr/>
                    <a:lstStyle/>
                    <a:p>
                      <a:endParaRPr lang="en-CA" dirty="0"/>
                    </a:p>
                  </a:txBody>
                  <a:tcPr/>
                </a:tc>
                <a:tc>
                  <a:txBody>
                    <a:bodyPr/>
                    <a:lstStyle/>
                    <a:p>
                      <a:endParaRPr lang="en-CA" dirty="0"/>
                    </a:p>
                  </a:txBody>
                  <a:tcPr/>
                </a:tc>
                <a:tc>
                  <a:txBody>
                    <a:bodyPr/>
                    <a:lstStyle/>
                    <a:p>
                      <a:endParaRPr lang="en-CA"/>
                    </a:p>
                  </a:txBody>
                  <a:tcPr/>
                </a:tc>
                <a:extLst>
                  <a:ext uri="{0D108BD9-81ED-4DB2-BD59-A6C34878D82A}">
                    <a16:rowId xmlns:a16="http://schemas.microsoft.com/office/drawing/2014/main" val="1222322292"/>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728676505"/>
                  </a:ext>
                </a:extLst>
              </a:tr>
              <a:tr h="370840">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162479805"/>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431990"/>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56373987"/>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87815964"/>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4464015"/>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098644448"/>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975212133"/>
                  </a:ext>
                </a:extLst>
              </a:tr>
            </a:tbl>
          </a:graphicData>
        </a:graphic>
      </p:graphicFrame>
    </p:spTree>
    <p:extLst>
      <p:ext uri="{BB962C8B-B14F-4D97-AF65-F5344CB8AC3E}">
        <p14:creationId xmlns:p14="http://schemas.microsoft.com/office/powerpoint/2010/main" val="34249126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4EE8-A851-41FB-AA64-819305BA432B}"/>
              </a:ext>
            </a:extLst>
          </p:cNvPr>
          <p:cNvSpPr>
            <a:spLocks noGrp="1"/>
          </p:cNvSpPr>
          <p:nvPr>
            <p:ph type="title"/>
          </p:nvPr>
        </p:nvSpPr>
        <p:spPr/>
        <p:txBody>
          <a:bodyPr/>
          <a:lstStyle/>
          <a:p>
            <a:r>
              <a:rPr lang="en-CA" dirty="0"/>
              <a:t>Areas of Challenge</a:t>
            </a:r>
          </a:p>
        </p:txBody>
      </p:sp>
      <p:sp>
        <p:nvSpPr>
          <p:cNvPr id="3" name="Content Placeholder 2">
            <a:extLst>
              <a:ext uri="{FF2B5EF4-FFF2-40B4-BE49-F238E27FC236}">
                <a16:creationId xmlns:a16="http://schemas.microsoft.com/office/drawing/2014/main" id="{B80B9E7C-AB33-40DB-AD34-AEC4A667B98C}"/>
              </a:ext>
            </a:extLst>
          </p:cNvPr>
          <p:cNvSpPr>
            <a:spLocks noGrp="1"/>
          </p:cNvSpPr>
          <p:nvPr>
            <p:ph idx="1"/>
          </p:nvPr>
        </p:nvSpPr>
        <p:spPr/>
        <p:txBody>
          <a:bodyPr/>
          <a:lstStyle/>
          <a:p>
            <a:endParaRPr lang="en-CA"/>
          </a:p>
        </p:txBody>
      </p:sp>
      <p:graphicFrame>
        <p:nvGraphicFramePr>
          <p:cNvPr id="4" name="Table 4">
            <a:extLst>
              <a:ext uri="{FF2B5EF4-FFF2-40B4-BE49-F238E27FC236}">
                <a16:creationId xmlns:a16="http://schemas.microsoft.com/office/drawing/2014/main" id="{BA0B04D8-B580-47AB-AF6E-FB7331A914FC}"/>
              </a:ext>
            </a:extLst>
          </p:cNvPr>
          <p:cNvGraphicFramePr>
            <a:graphicFrameLocks/>
          </p:cNvGraphicFramePr>
          <p:nvPr>
            <p:extLst>
              <p:ext uri="{D42A27DB-BD31-4B8C-83A1-F6EECF244321}">
                <p14:modId xmlns:p14="http://schemas.microsoft.com/office/powerpoint/2010/main" val="3899483044"/>
              </p:ext>
            </p:extLst>
          </p:nvPr>
        </p:nvGraphicFramePr>
        <p:xfrm>
          <a:off x="457200" y="1417638"/>
          <a:ext cx="8229600" cy="4820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07163544"/>
                    </a:ext>
                  </a:extLst>
                </a:gridCol>
                <a:gridCol w="2743200">
                  <a:extLst>
                    <a:ext uri="{9D8B030D-6E8A-4147-A177-3AD203B41FA5}">
                      <a16:colId xmlns:a16="http://schemas.microsoft.com/office/drawing/2014/main" val="250618687"/>
                    </a:ext>
                  </a:extLst>
                </a:gridCol>
                <a:gridCol w="2743200">
                  <a:extLst>
                    <a:ext uri="{9D8B030D-6E8A-4147-A177-3AD203B41FA5}">
                      <a16:colId xmlns:a16="http://schemas.microsoft.com/office/drawing/2014/main" val="1995213707"/>
                    </a:ext>
                  </a:extLst>
                </a:gridCol>
              </a:tblGrid>
              <a:tr h="370840">
                <a:tc>
                  <a:txBody>
                    <a:bodyPr/>
                    <a:lstStyle/>
                    <a:p>
                      <a:r>
                        <a:rPr lang="en-CA" dirty="0"/>
                        <a:t>Area of DST</a:t>
                      </a:r>
                    </a:p>
                  </a:txBody>
                  <a:tcPr/>
                </a:tc>
                <a:tc>
                  <a:txBody>
                    <a:bodyPr/>
                    <a:lstStyle/>
                    <a:p>
                      <a:r>
                        <a:rPr lang="en-CA" dirty="0"/>
                        <a:t>Aspect</a:t>
                      </a:r>
                    </a:p>
                  </a:txBody>
                  <a:tcPr/>
                </a:tc>
                <a:tc>
                  <a:txBody>
                    <a:bodyPr/>
                    <a:lstStyle/>
                    <a:p>
                      <a:r>
                        <a:rPr lang="en-CA" dirty="0"/>
                        <a:t>Why</a:t>
                      </a:r>
                    </a:p>
                  </a:txBody>
                  <a:tcPr/>
                </a:tc>
                <a:extLst>
                  <a:ext uri="{0D108BD9-81ED-4DB2-BD59-A6C34878D82A}">
                    <a16:rowId xmlns:a16="http://schemas.microsoft.com/office/drawing/2014/main" val="2946596094"/>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565814177"/>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997479136"/>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738250461"/>
                  </a:ext>
                </a:extLst>
              </a:tr>
              <a:tr h="370840">
                <a:tc>
                  <a:txBody>
                    <a:bodyPr/>
                    <a:lstStyle/>
                    <a:p>
                      <a:endParaRPr lang="en-CA" dirty="0"/>
                    </a:p>
                  </a:txBody>
                  <a:tcPr/>
                </a:tc>
                <a:tc>
                  <a:txBody>
                    <a:bodyPr/>
                    <a:lstStyle/>
                    <a:p>
                      <a:endParaRPr lang="en-CA" dirty="0"/>
                    </a:p>
                  </a:txBody>
                  <a:tcPr/>
                </a:tc>
                <a:tc>
                  <a:txBody>
                    <a:bodyPr/>
                    <a:lstStyle/>
                    <a:p>
                      <a:endParaRPr lang="en-CA"/>
                    </a:p>
                  </a:txBody>
                  <a:tcPr/>
                </a:tc>
                <a:extLst>
                  <a:ext uri="{0D108BD9-81ED-4DB2-BD59-A6C34878D82A}">
                    <a16:rowId xmlns:a16="http://schemas.microsoft.com/office/drawing/2014/main" val="1222322292"/>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728676505"/>
                  </a:ext>
                </a:extLst>
              </a:tr>
              <a:tr h="370840">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162479805"/>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431990"/>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56373987"/>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87815964"/>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4464015"/>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098644448"/>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975212133"/>
                  </a:ext>
                </a:extLst>
              </a:tr>
            </a:tbl>
          </a:graphicData>
        </a:graphic>
      </p:graphicFrame>
    </p:spTree>
    <p:extLst>
      <p:ext uri="{BB962C8B-B14F-4D97-AF65-F5344CB8AC3E}">
        <p14:creationId xmlns:p14="http://schemas.microsoft.com/office/powerpoint/2010/main" val="201451032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9F2C-9534-47F8-92FB-703205103EF4}"/>
              </a:ext>
            </a:extLst>
          </p:cNvPr>
          <p:cNvSpPr>
            <a:spLocks noGrp="1"/>
          </p:cNvSpPr>
          <p:nvPr>
            <p:ph type="title"/>
          </p:nvPr>
        </p:nvSpPr>
        <p:spPr/>
        <p:txBody>
          <a:bodyPr>
            <a:noAutofit/>
          </a:bodyPr>
          <a:lstStyle/>
          <a:p>
            <a:r>
              <a:rPr lang="en-CA" sz="3600" dirty="0"/>
              <a:t>Areas to Explore/Need more Information</a:t>
            </a:r>
          </a:p>
        </p:txBody>
      </p:sp>
      <p:graphicFrame>
        <p:nvGraphicFramePr>
          <p:cNvPr id="4" name="Table 4">
            <a:extLst>
              <a:ext uri="{FF2B5EF4-FFF2-40B4-BE49-F238E27FC236}">
                <a16:creationId xmlns:a16="http://schemas.microsoft.com/office/drawing/2014/main" id="{AB44E413-7367-4E70-A9EA-7D9E5D355C4A}"/>
              </a:ext>
            </a:extLst>
          </p:cNvPr>
          <p:cNvGraphicFramePr>
            <a:graphicFrameLocks noGrp="1"/>
          </p:cNvGraphicFramePr>
          <p:nvPr>
            <p:ph idx="1"/>
            <p:extLst>
              <p:ext uri="{D42A27DB-BD31-4B8C-83A1-F6EECF244321}">
                <p14:modId xmlns:p14="http://schemas.microsoft.com/office/powerpoint/2010/main" val="3270020413"/>
              </p:ext>
            </p:extLst>
          </p:nvPr>
        </p:nvGraphicFramePr>
        <p:xfrm>
          <a:off x="457200" y="1417638"/>
          <a:ext cx="8229600" cy="4820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07163544"/>
                    </a:ext>
                  </a:extLst>
                </a:gridCol>
                <a:gridCol w="2743200">
                  <a:extLst>
                    <a:ext uri="{9D8B030D-6E8A-4147-A177-3AD203B41FA5}">
                      <a16:colId xmlns:a16="http://schemas.microsoft.com/office/drawing/2014/main" val="250618687"/>
                    </a:ext>
                  </a:extLst>
                </a:gridCol>
                <a:gridCol w="2743200">
                  <a:extLst>
                    <a:ext uri="{9D8B030D-6E8A-4147-A177-3AD203B41FA5}">
                      <a16:colId xmlns:a16="http://schemas.microsoft.com/office/drawing/2014/main" val="1995213707"/>
                    </a:ext>
                  </a:extLst>
                </a:gridCol>
              </a:tblGrid>
              <a:tr h="370840">
                <a:tc>
                  <a:txBody>
                    <a:bodyPr/>
                    <a:lstStyle/>
                    <a:p>
                      <a:r>
                        <a:rPr lang="en-CA" dirty="0"/>
                        <a:t>Area of DST</a:t>
                      </a:r>
                    </a:p>
                  </a:txBody>
                  <a:tcPr/>
                </a:tc>
                <a:tc>
                  <a:txBody>
                    <a:bodyPr/>
                    <a:lstStyle/>
                    <a:p>
                      <a:r>
                        <a:rPr lang="en-CA" dirty="0"/>
                        <a:t>Aspect</a:t>
                      </a:r>
                    </a:p>
                  </a:txBody>
                  <a:tcPr/>
                </a:tc>
                <a:tc>
                  <a:txBody>
                    <a:bodyPr/>
                    <a:lstStyle/>
                    <a:p>
                      <a:r>
                        <a:rPr lang="en-CA" dirty="0"/>
                        <a:t>Why</a:t>
                      </a:r>
                    </a:p>
                  </a:txBody>
                  <a:tcPr/>
                </a:tc>
                <a:extLst>
                  <a:ext uri="{0D108BD9-81ED-4DB2-BD59-A6C34878D82A}">
                    <a16:rowId xmlns:a16="http://schemas.microsoft.com/office/drawing/2014/main" val="2946596094"/>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565814177"/>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997479136"/>
                  </a:ext>
                </a:extLst>
              </a:tr>
              <a:tr h="370840">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738250461"/>
                  </a:ext>
                </a:extLst>
              </a:tr>
              <a:tr h="370840">
                <a:tc>
                  <a:txBody>
                    <a:bodyPr/>
                    <a:lstStyle/>
                    <a:p>
                      <a:endParaRPr lang="en-CA" dirty="0"/>
                    </a:p>
                  </a:txBody>
                  <a:tcPr/>
                </a:tc>
                <a:tc>
                  <a:txBody>
                    <a:bodyPr/>
                    <a:lstStyle/>
                    <a:p>
                      <a:endParaRPr lang="en-CA" dirty="0"/>
                    </a:p>
                  </a:txBody>
                  <a:tcPr/>
                </a:tc>
                <a:tc>
                  <a:txBody>
                    <a:bodyPr/>
                    <a:lstStyle/>
                    <a:p>
                      <a:endParaRPr lang="en-CA"/>
                    </a:p>
                  </a:txBody>
                  <a:tcPr/>
                </a:tc>
                <a:extLst>
                  <a:ext uri="{0D108BD9-81ED-4DB2-BD59-A6C34878D82A}">
                    <a16:rowId xmlns:a16="http://schemas.microsoft.com/office/drawing/2014/main" val="1222322292"/>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728676505"/>
                  </a:ext>
                </a:extLst>
              </a:tr>
              <a:tr h="370840">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162479805"/>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431990"/>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56373987"/>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87815964"/>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4464015"/>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098644448"/>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975212133"/>
                  </a:ext>
                </a:extLst>
              </a:tr>
            </a:tbl>
          </a:graphicData>
        </a:graphic>
      </p:graphicFrame>
    </p:spTree>
    <p:extLst>
      <p:ext uri="{BB962C8B-B14F-4D97-AF65-F5344CB8AC3E}">
        <p14:creationId xmlns:p14="http://schemas.microsoft.com/office/powerpoint/2010/main" val="35101019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44585-9697-4BB5-894F-D702183503B2}"/>
              </a:ext>
            </a:extLst>
          </p:cNvPr>
          <p:cNvSpPr>
            <a:spLocks noGrp="1"/>
          </p:cNvSpPr>
          <p:nvPr>
            <p:ph type="title"/>
          </p:nvPr>
        </p:nvSpPr>
        <p:spPr/>
        <p:txBody>
          <a:bodyPr/>
          <a:lstStyle/>
          <a:p>
            <a:r>
              <a:rPr lang="en-CA" dirty="0"/>
              <a:t>How to use this Workbook</a:t>
            </a:r>
          </a:p>
        </p:txBody>
      </p:sp>
      <p:sp>
        <p:nvSpPr>
          <p:cNvPr id="5" name="Content Placeholder 4">
            <a:extLst>
              <a:ext uri="{FF2B5EF4-FFF2-40B4-BE49-F238E27FC236}">
                <a16:creationId xmlns:a16="http://schemas.microsoft.com/office/drawing/2014/main" id="{AEF90C27-B1BE-443B-9CAE-43E35C21A266}"/>
              </a:ext>
            </a:extLst>
          </p:cNvPr>
          <p:cNvSpPr>
            <a:spLocks noGrp="1"/>
          </p:cNvSpPr>
          <p:nvPr>
            <p:ph idx="1"/>
          </p:nvPr>
        </p:nvSpPr>
        <p:spPr>
          <a:xfrm>
            <a:off x="755576" y="1435114"/>
            <a:ext cx="7704856" cy="4525963"/>
          </a:xfrm>
        </p:spPr>
        <p:txBody>
          <a:bodyPr>
            <a:normAutofit/>
          </a:bodyPr>
          <a:lstStyle/>
          <a:p>
            <a:pPr marL="0" indent="0">
              <a:buNone/>
            </a:pPr>
            <a:r>
              <a:rPr lang="en-CA" sz="2600" dirty="0">
                <a:latin typeface="+mn-lt"/>
              </a:rPr>
              <a:t>This workbook can be used to help support virtual or in-person completion of your Action Period work. Each activity contains the slides and instructions you need to complete the activity discussions virtually or in person.</a:t>
            </a:r>
          </a:p>
          <a:p>
            <a:pPr marL="0" indent="0">
              <a:buNone/>
            </a:pPr>
            <a:r>
              <a:rPr lang="en-CA" sz="2600" dirty="0">
                <a:latin typeface="+mn-lt"/>
              </a:rPr>
              <a:t>Have your note-taker share their screen and record your discussions, or use the slides to populate virtual whiteboards.</a:t>
            </a:r>
          </a:p>
          <a:p>
            <a:pPr marL="0" indent="0">
              <a:buNone/>
            </a:pPr>
            <a:r>
              <a:rPr lang="en-CA" sz="2600" dirty="0">
                <a:latin typeface="+mn-lt"/>
              </a:rPr>
              <a:t>Save the notes you take on the slides (or take a picture/scan the slides if you’ve completed in a hard copy) and submit to </a:t>
            </a:r>
            <a:r>
              <a:rPr lang="en-CA" sz="2600" dirty="0">
                <a:latin typeface="+mn-lt"/>
                <a:hlinkClick r:id="rId2"/>
              </a:rPr>
              <a:t>loud@bcpsqc.ca</a:t>
            </a:r>
            <a:r>
              <a:rPr lang="en-CA" sz="2600" dirty="0">
                <a:latin typeface="+mn-lt"/>
              </a:rPr>
              <a:t> </a:t>
            </a:r>
          </a:p>
          <a:p>
            <a:endParaRPr lang="en-CA" dirty="0"/>
          </a:p>
        </p:txBody>
      </p:sp>
    </p:spTree>
    <p:extLst>
      <p:ext uri="{BB962C8B-B14F-4D97-AF65-F5344CB8AC3E}">
        <p14:creationId xmlns:p14="http://schemas.microsoft.com/office/powerpoint/2010/main" val="125134288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normAutofit fontScale="90000"/>
          </a:bodyPr>
          <a:lstStyle/>
          <a:p>
            <a:r>
              <a:rPr lang="en-CA" dirty="0"/>
              <a:t>Clear Communication Practice – Walking the Cube</a:t>
            </a:r>
            <a:br>
              <a:rPr lang="en-CA" dirty="0"/>
            </a:br>
            <a:r>
              <a:rPr lang="en-CA" sz="2800" b="0" dirty="0"/>
              <a:t>(OPTIONAL)</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3</a:t>
            </a:r>
          </a:p>
        </p:txBody>
      </p:sp>
    </p:spTree>
    <p:extLst>
      <p:ext uri="{BB962C8B-B14F-4D97-AF65-F5344CB8AC3E}">
        <p14:creationId xmlns:p14="http://schemas.microsoft.com/office/powerpoint/2010/main" val="173966839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0C46-EE07-4588-83A5-BEBC57471C0B}"/>
              </a:ext>
            </a:extLst>
          </p:cNvPr>
          <p:cNvSpPr>
            <a:spLocks noGrp="1"/>
          </p:cNvSpPr>
          <p:nvPr>
            <p:ph type="title"/>
          </p:nvPr>
        </p:nvSpPr>
        <p:spPr/>
        <p:txBody>
          <a:bodyPr>
            <a:normAutofit/>
          </a:bodyPr>
          <a:lstStyle/>
          <a:p>
            <a:r>
              <a:rPr lang="en-CA" dirty="0"/>
              <a:t>Objectives</a:t>
            </a:r>
          </a:p>
        </p:txBody>
      </p:sp>
      <p:sp>
        <p:nvSpPr>
          <p:cNvPr id="3" name="Content Placeholder 2">
            <a:extLst>
              <a:ext uri="{FF2B5EF4-FFF2-40B4-BE49-F238E27FC236}">
                <a16:creationId xmlns:a16="http://schemas.microsoft.com/office/drawing/2014/main" id="{CC205558-D198-4742-8EA5-3BFB2C52C928}"/>
              </a:ext>
            </a:extLst>
          </p:cNvPr>
          <p:cNvSpPr>
            <a:spLocks noGrp="1"/>
          </p:cNvSpPr>
          <p:nvPr>
            <p:ph idx="1"/>
          </p:nvPr>
        </p:nvSpPr>
        <p:spPr/>
        <p:txBody>
          <a:bodyPr>
            <a:noAutofit/>
          </a:bodyPr>
          <a:lstStyle/>
          <a:p>
            <a:pPr marL="514350" indent="-514350">
              <a:buFont typeface="+mj-lt"/>
              <a:buAutoNum type="arabicPeriod"/>
            </a:pPr>
            <a:r>
              <a:rPr lang="en-CA" sz="2600" dirty="0"/>
              <a:t>To  develop a better understanding of our objective and subjective experiences.</a:t>
            </a:r>
          </a:p>
          <a:p>
            <a:pPr marL="514350" indent="-514350">
              <a:buFont typeface="+mj-lt"/>
              <a:buAutoNum type="arabicPeriod"/>
            </a:pPr>
            <a:r>
              <a:rPr lang="en-CA" sz="2600" dirty="0"/>
              <a:t>To develop a better understanding of developing trust through clear communication.</a:t>
            </a:r>
          </a:p>
          <a:p>
            <a:pPr marL="514350" indent="-514350">
              <a:buFont typeface="+mj-lt"/>
              <a:buAutoNum type="arabicPeriod"/>
            </a:pPr>
            <a:r>
              <a:rPr lang="en-CA" sz="2600" dirty="0"/>
              <a:t>To explore our underlying experiences with stigma and bias.</a:t>
            </a:r>
          </a:p>
        </p:txBody>
      </p:sp>
    </p:spTree>
    <p:extLst>
      <p:ext uri="{BB962C8B-B14F-4D97-AF65-F5344CB8AC3E}">
        <p14:creationId xmlns:p14="http://schemas.microsoft.com/office/powerpoint/2010/main" val="162471543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FFAC-5856-4462-9492-583CDF54ED2C}"/>
              </a:ext>
            </a:extLst>
          </p:cNvPr>
          <p:cNvSpPr>
            <a:spLocks noGrp="1"/>
          </p:cNvSpPr>
          <p:nvPr>
            <p:ph type="title"/>
          </p:nvPr>
        </p:nvSpPr>
        <p:spPr>
          <a:xfrm>
            <a:off x="465074" y="0"/>
            <a:ext cx="8229600" cy="1143000"/>
          </a:xfrm>
        </p:spPr>
        <p:txBody>
          <a:bodyPr/>
          <a:lstStyle/>
          <a:p>
            <a:r>
              <a:rPr lang="en-CA" dirty="0"/>
              <a:t>Instructions</a:t>
            </a:r>
          </a:p>
        </p:txBody>
      </p:sp>
      <p:sp>
        <p:nvSpPr>
          <p:cNvPr id="3" name="Content Placeholder 2">
            <a:extLst>
              <a:ext uri="{FF2B5EF4-FFF2-40B4-BE49-F238E27FC236}">
                <a16:creationId xmlns:a16="http://schemas.microsoft.com/office/drawing/2014/main" id="{53A2D1F5-D54B-4A0D-86CB-CD086753F938}"/>
              </a:ext>
            </a:extLst>
          </p:cNvPr>
          <p:cNvSpPr>
            <a:spLocks noGrp="1"/>
          </p:cNvSpPr>
          <p:nvPr>
            <p:ph idx="1"/>
          </p:nvPr>
        </p:nvSpPr>
        <p:spPr>
          <a:xfrm>
            <a:off x="465074" y="1016732"/>
            <a:ext cx="8229600" cy="4824536"/>
          </a:xfrm>
        </p:spPr>
        <p:txBody>
          <a:bodyPr>
            <a:noAutofit/>
          </a:bodyPr>
          <a:lstStyle/>
          <a:p>
            <a:pPr marL="514350" indent="-514350">
              <a:buFont typeface="+mj-lt"/>
              <a:buAutoNum type="arabicPeriod"/>
            </a:pPr>
            <a:r>
              <a:rPr lang="en-CA" sz="2000" dirty="0"/>
              <a:t>Choose a partner to complete the activity with.</a:t>
            </a:r>
          </a:p>
          <a:p>
            <a:pPr marL="514350" indent="-514350">
              <a:buFont typeface="+mj-lt"/>
              <a:buAutoNum type="arabicPeriod"/>
            </a:pPr>
            <a:r>
              <a:rPr lang="en-CA" sz="2000" dirty="0"/>
              <a:t>Identify an area you’ve been thinking about in your life.</a:t>
            </a:r>
          </a:p>
          <a:p>
            <a:pPr marL="514350" indent="-514350">
              <a:buFont typeface="+mj-lt"/>
              <a:buAutoNum type="arabicPeriod"/>
            </a:pPr>
            <a:r>
              <a:rPr lang="en-CA" sz="2000" dirty="0"/>
              <a:t>Begin talking about your experience by moving to each section of the cube as you express parts of your experience. If you are doing this online, use your pointer, if you are doing this together in person, move to distinct corners of the room.</a:t>
            </a:r>
          </a:p>
          <a:p>
            <a:pPr marL="514350" indent="-514350">
              <a:buFont typeface="+mj-lt"/>
              <a:buAutoNum type="arabicPeriod"/>
            </a:pPr>
            <a:r>
              <a:rPr lang="en-CA" sz="2000" dirty="0"/>
              <a:t>Take 5 minutes to talk about the experience. It is your partner’s role to observe, and help you locate each aspect of the experience into the most appropriate parts of the cube.</a:t>
            </a:r>
          </a:p>
          <a:p>
            <a:pPr marL="514350" indent="-514350">
              <a:buFont typeface="+mj-lt"/>
              <a:buAutoNum type="arabicPeriod"/>
            </a:pPr>
            <a:r>
              <a:rPr lang="en-CA" sz="2000" dirty="0"/>
              <a:t>After 5 minutes, switch.</a:t>
            </a:r>
          </a:p>
          <a:p>
            <a:pPr marL="514350" indent="-514350">
              <a:buFont typeface="+mj-lt"/>
              <a:buAutoNum type="arabicPeriod"/>
            </a:pPr>
            <a:r>
              <a:rPr lang="en-CA" sz="2000" dirty="0"/>
              <a:t>Repeat this activity to revisit an interaction you’ve had in the ED (ideally a person with OUD).</a:t>
            </a:r>
          </a:p>
          <a:p>
            <a:pPr marL="514350" indent="-514350">
              <a:buFont typeface="+mj-lt"/>
              <a:buAutoNum type="arabicPeriod"/>
            </a:pPr>
            <a:r>
              <a:rPr lang="en-CA" sz="2000" dirty="0"/>
              <a:t>Complete the reflection questions, individually, or with your partner.</a:t>
            </a:r>
          </a:p>
          <a:p>
            <a:pPr marL="514350" indent="-514350">
              <a:buFont typeface="+mj-lt"/>
              <a:buAutoNum type="arabicPeriod"/>
            </a:pPr>
            <a:r>
              <a:rPr lang="en-CA" sz="2000" dirty="0"/>
              <a:t>This is an optional activity. You may wish to keep notes to reference with your team but you do not need to submit them to the project team.</a:t>
            </a:r>
          </a:p>
        </p:txBody>
      </p:sp>
    </p:spTree>
    <p:extLst>
      <p:ext uri="{BB962C8B-B14F-4D97-AF65-F5344CB8AC3E}">
        <p14:creationId xmlns:p14="http://schemas.microsoft.com/office/powerpoint/2010/main" val="345741161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7022E5-3345-4581-AB7E-18CEE43FCC1B}"/>
              </a:ext>
            </a:extLst>
          </p:cNvPr>
          <p:cNvGraphicFramePr>
            <a:graphicFrameLocks noGrp="1"/>
          </p:cNvGraphicFramePr>
          <p:nvPr>
            <p:ph idx="1"/>
            <p:extLst>
              <p:ext uri="{D42A27DB-BD31-4B8C-83A1-F6EECF244321}">
                <p14:modId xmlns:p14="http://schemas.microsoft.com/office/powerpoint/2010/main" val="824390131"/>
              </p:ext>
            </p:extLst>
          </p:nvPr>
        </p:nvGraphicFramePr>
        <p:xfrm>
          <a:off x="323528" y="692696"/>
          <a:ext cx="8661648" cy="5674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775EFF4A-02B0-496F-8099-78EBABE7BB09}"/>
              </a:ext>
            </a:extLst>
          </p:cNvPr>
          <p:cNvSpPr>
            <a:spLocks noGrp="1"/>
          </p:cNvSpPr>
          <p:nvPr>
            <p:ph type="title"/>
          </p:nvPr>
        </p:nvSpPr>
        <p:spPr>
          <a:xfrm>
            <a:off x="457200" y="-171400"/>
            <a:ext cx="8229600" cy="1143000"/>
          </a:xfrm>
        </p:spPr>
        <p:txBody>
          <a:bodyPr/>
          <a:lstStyle/>
          <a:p>
            <a:r>
              <a:rPr lang="en-CA" dirty="0"/>
              <a:t>Experience Cube</a:t>
            </a:r>
          </a:p>
        </p:txBody>
      </p:sp>
    </p:spTree>
    <p:extLst>
      <p:ext uri="{BB962C8B-B14F-4D97-AF65-F5344CB8AC3E}">
        <p14:creationId xmlns:p14="http://schemas.microsoft.com/office/powerpoint/2010/main" val="192932075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185A-5270-4ED9-8CE3-37D1DEE5ED52}"/>
              </a:ext>
            </a:extLst>
          </p:cNvPr>
          <p:cNvSpPr>
            <a:spLocks noGrp="1"/>
          </p:cNvSpPr>
          <p:nvPr>
            <p:ph type="title"/>
          </p:nvPr>
        </p:nvSpPr>
        <p:spPr/>
        <p:txBody>
          <a:bodyPr/>
          <a:lstStyle/>
          <a:p>
            <a:r>
              <a:rPr lang="en-CA" dirty="0"/>
              <a:t>Reflection Questions</a:t>
            </a:r>
          </a:p>
        </p:txBody>
      </p:sp>
      <p:sp>
        <p:nvSpPr>
          <p:cNvPr id="3" name="Content Placeholder 2">
            <a:extLst>
              <a:ext uri="{FF2B5EF4-FFF2-40B4-BE49-F238E27FC236}">
                <a16:creationId xmlns:a16="http://schemas.microsoft.com/office/drawing/2014/main" id="{4AD19DDE-73B9-4FD2-A742-4FA167A5EDC2}"/>
              </a:ext>
            </a:extLst>
          </p:cNvPr>
          <p:cNvSpPr>
            <a:spLocks noGrp="1"/>
          </p:cNvSpPr>
          <p:nvPr>
            <p:ph idx="1"/>
          </p:nvPr>
        </p:nvSpPr>
        <p:spPr>
          <a:xfrm>
            <a:off x="457200" y="1340768"/>
            <a:ext cx="8229600" cy="4785395"/>
          </a:xfrm>
        </p:spPr>
        <p:txBody>
          <a:bodyPr>
            <a:normAutofit fontScale="85000" lnSpcReduction="10000"/>
          </a:bodyPr>
          <a:lstStyle/>
          <a:p>
            <a:pPr lvl="0"/>
            <a:r>
              <a:rPr lang="en-CA" sz="2400" dirty="0"/>
              <a:t>How did your understanding of the experience change by ‘walking the cube’?</a:t>
            </a:r>
          </a:p>
          <a:p>
            <a:pPr lvl="0"/>
            <a:r>
              <a:rPr lang="en-CA" sz="2400" dirty="0"/>
              <a:t>What </a:t>
            </a:r>
            <a:r>
              <a:rPr lang="en-CA" sz="2400" b="1" dirty="0"/>
              <a:t>thoughts</a:t>
            </a:r>
            <a:r>
              <a:rPr lang="en-CA" sz="2400" dirty="0"/>
              <a:t> or </a:t>
            </a:r>
            <a:r>
              <a:rPr lang="en-CA" sz="2400" b="1" dirty="0"/>
              <a:t>wants</a:t>
            </a:r>
            <a:r>
              <a:rPr lang="en-CA" sz="2400" dirty="0"/>
              <a:t> surprised you as you revisited the experience?</a:t>
            </a:r>
          </a:p>
          <a:p>
            <a:pPr lvl="0"/>
            <a:r>
              <a:rPr lang="en-CA" sz="2400" dirty="0"/>
              <a:t>What </a:t>
            </a:r>
            <a:r>
              <a:rPr lang="en-CA" sz="2400" b="1" dirty="0"/>
              <a:t>feelings</a:t>
            </a:r>
            <a:r>
              <a:rPr lang="en-CA" sz="2400" dirty="0"/>
              <a:t> surprised you? How might have they impacted your actions?</a:t>
            </a:r>
          </a:p>
          <a:p>
            <a:pPr lvl="0"/>
            <a:r>
              <a:rPr lang="en-CA" sz="2400" dirty="0"/>
              <a:t>What </a:t>
            </a:r>
            <a:r>
              <a:rPr lang="en-CA" sz="2400" b="1" dirty="0"/>
              <a:t>observations</a:t>
            </a:r>
            <a:r>
              <a:rPr lang="en-CA" sz="2400" dirty="0"/>
              <a:t> did you make in the moment that may have influenced you? </a:t>
            </a:r>
          </a:p>
          <a:p>
            <a:pPr lvl="0"/>
            <a:r>
              <a:rPr lang="en-CA" sz="2400" dirty="0"/>
              <a:t>If you had to go back in the moment, what other questions may you have asked from a learner mindset to check out any sensemaking you might have made? </a:t>
            </a:r>
          </a:p>
          <a:p>
            <a:pPr lvl="0"/>
            <a:r>
              <a:rPr lang="en-CA" sz="2400" dirty="0"/>
              <a:t>What points of connection might you have shared with the person to help them understand your experience? (e.g., “I am feeling uncomfortable right now because the ED is busy”)</a:t>
            </a:r>
          </a:p>
          <a:p>
            <a:pPr lvl="0"/>
            <a:r>
              <a:rPr lang="en-CA" sz="2400" dirty="0"/>
              <a:t>How will you change your communication style based on this learning experience?</a:t>
            </a:r>
          </a:p>
        </p:txBody>
      </p:sp>
    </p:spTree>
    <p:extLst>
      <p:ext uri="{BB962C8B-B14F-4D97-AF65-F5344CB8AC3E}">
        <p14:creationId xmlns:p14="http://schemas.microsoft.com/office/powerpoint/2010/main" val="414306073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lstStyle/>
          <a:p>
            <a:r>
              <a:rPr lang="en-CA" dirty="0"/>
              <a:t>15% Solutions</a:t>
            </a:r>
            <a:br>
              <a:rPr lang="en-CA" dirty="0"/>
            </a:br>
            <a:r>
              <a:rPr lang="en-CA" sz="2800" b="0" dirty="0"/>
              <a:t>(Optional)</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4</a:t>
            </a:r>
          </a:p>
        </p:txBody>
      </p:sp>
    </p:spTree>
    <p:extLst>
      <p:ext uri="{BB962C8B-B14F-4D97-AF65-F5344CB8AC3E}">
        <p14:creationId xmlns:p14="http://schemas.microsoft.com/office/powerpoint/2010/main" val="4221497655"/>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0C46-EE07-4588-83A5-BEBC57471C0B}"/>
              </a:ext>
            </a:extLst>
          </p:cNvPr>
          <p:cNvSpPr>
            <a:spLocks noGrp="1"/>
          </p:cNvSpPr>
          <p:nvPr>
            <p:ph type="title"/>
          </p:nvPr>
        </p:nvSpPr>
        <p:spPr/>
        <p:txBody>
          <a:bodyPr>
            <a:normAutofit/>
          </a:bodyPr>
          <a:lstStyle/>
          <a:p>
            <a:r>
              <a:rPr lang="en-CA" dirty="0"/>
              <a:t>Objectives</a:t>
            </a:r>
          </a:p>
        </p:txBody>
      </p:sp>
      <p:sp>
        <p:nvSpPr>
          <p:cNvPr id="3" name="Content Placeholder 2">
            <a:extLst>
              <a:ext uri="{FF2B5EF4-FFF2-40B4-BE49-F238E27FC236}">
                <a16:creationId xmlns:a16="http://schemas.microsoft.com/office/drawing/2014/main" id="{CC205558-D198-4742-8EA5-3BFB2C52C928}"/>
              </a:ext>
            </a:extLst>
          </p:cNvPr>
          <p:cNvSpPr>
            <a:spLocks noGrp="1"/>
          </p:cNvSpPr>
          <p:nvPr>
            <p:ph idx="1"/>
          </p:nvPr>
        </p:nvSpPr>
        <p:spPr/>
        <p:txBody>
          <a:bodyPr>
            <a:normAutofit/>
          </a:bodyPr>
          <a:lstStyle/>
          <a:p>
            <a:pPr marL="514350" indent="-514350">
              <a:buFont typeface="+mj-lt"/>
              <a:buAutoNum type="arabicPeriod"/>
            </a:pPr>
            <a:r>
              <a:rPr lang="en-CA" sz="2600" dirty="0"/>
              <a:t>To develop a better sense of what is possible in the here and now.</a:t>
            </a:r>
          </a:p>
          <a:p>
            <a:pPr marL="514350" indent="-514350">
              <a:buFont typeface="+mj-lt"/>
              <a:buAutoNum type="arabicPeriod"/>
            </a:pPr>
            <a:r>
              <a:rPr lang="en-CA" sz="2600" dirty="0"/>
              <a:t>To identify and action the first round of quality improvement changes undertaken by your team.</a:t>
            </a:r>
          </a:p>
        </p:txBody>
      </p:sp>
    </p:spTree>
    <p:extLst>
      <p:ext uri="{BB962C8B-B14F-4D97-AF65-F5344CB8AC3E}">
        <p14:creationId xmlns:p14="http://schemas.microsoft.com/office/powerpoint/2010/main" val="339631822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FFAC-5856-4462-9492-583CDF54ED2C}"/>
              </a:ext>
            </a:extLst>
          </p:cNvPr>
          <p:cNvSpPr>
            <a:spLocks noGrp="1"/>
          </p:cNvSpPr>
          <p:nvPr>
            <p:ph type="title"/>
          </p:nvPr>
        </p:nvSpPr>
        <p:spPr/>
        <p:txBody>
          <a:bodyPr/>
          <a:lstStyle/>
          <a:p>
            <a:r>
              <a:rPr lang="en-CA" dirty="0"/>
              <a:t>Instructions</a:t>
            </a:r>
          </a:p>
        </p:txBody>
      </p:sp>
      <p:sp>
        <p:nvSpPr>
          <p:cNvPr id="3" name="Content Placeholder 2">
            <a:extLst>
              <a:ext uri="{FF2B5EF4-FFF2-40B4-BE49-F238E27FC236}">
                <a16:creationId xmlns:a16="http://schemas.microsoft.com/office/drawing/2014/main" id="{53A2D1F5-D54B-4A0D-86CB-CD086753F938}"/>
              </a:ext>
            </a:extLst>
          </p:cNvPr>
          <p:cNvSpPr>
            <a:spLocks noGrp="1"/>
          </p:cNvSpPr>
          <p:nvPr>
            <p:ph idx="1"/>
          </p:nvPr>
        </p:nvSpPr>
        <p:spPr>
          <a:xfrm>
            <a:off x="465074" y="1268760"/>
            <a:ext cx="8229600" cy="4824536"/>
          </a:xfrm>
        </p:spPr>
        <p:txBody>
          <a:bodyPr>
            <a:noAutofit/>
          </a:bodyPr>
          <a:lstStyle/>
          <a:p>
            <a:pPr marL="514350" lvl="0" indent="-514350">
              <a:buFont typeface="+mj-lt"/>
              <a:buAutoNum type="arabicPeriod"/>
            </a:pPr>
            <a:r>
              <a:rPr lang="en-CA" sz="2000" dirty="0"/>
              <a:t>Revisiting your completed worksheet around the DST, look at the areas in the sections devoted to your challenges and areas to explore.</a:t>
            </a:r>
          </a:p>
          <a:p>
            <a:pPr marL="514350" lvl="0" indent="-514350">
              <a:buFont typeface="+mj-lt"/>
              <a:buAutoNum type="arabicPeriod"/>
            </a:pPr>
            <a:r>
              <a:rPr lang="en-CA" sz="2000" dirty="0"/>
              <a:t>Have people on your team reflect for 5 minutes individually on “what is your 15%? Where do you have discretion and freedom to act? What can be done immediately without more resources or authority?”</a:t>
            </a:r>
          </a:p>
          <a:p>
            <a:pPr marL="514350" lvl="0" indent="-514350">
              <a:buFont typeface="+mj-lt"/>
              <a:buAutoNum type="arabicPeriod"/>
            </a:pPr>
            <a:r>
              <a:rPr lang="en-CA" sz="2000" dirty="0"/>
              <a:t>If you have time, allow 3 minutes per person to offer their solutions.</a:t>
            </a:r>
          </a:p>
          <a:p>
            <a:pPr marL="514350" lvl="0" indent="-514350">
              <a:buFont typeface="+mj-lt"/>
              <a:buAutoNum type="arabicPeriod"/>
            </a:pPr>
            <a:r>
              <a:rPr lang="en-CA" sz="2000" dirty="0"/>
              <a:t>Follow this, with 5-7 minutes per person to comment and build on others ideas.</a:t>
            </a:r>
          </a:p>
          <a:p>
            <a:pPr marL="514350" lvl="0" indent="-514350">
              <a:buFont typeface="+mj-lt"/>
              <a:buAutoNum type="arabicPeriod"/>
            </a:pPr>
            <a:r>
              <a:rPr lang="en-CA" sz="2000" dirty="0"/>
              <a:t>If this activity is being completed by </a:t>
            </a:r>
            <a:r>
              <a:rPr lang="en-CA" sz="2000" u="sng" dirty="0"/>
              <a:t>email</a:t>
            </a:r>
            <a:r>
              <a:rPr lang="en-CA" sz="2000" dirty="0"/>
              <a:t>, have people build their actions into the attached worksheet.</a:t>
            </a:r>
          </a:p>
          <a:p>
            <a:pPr marL="514350" lvl="0" indent="-514350">
              <a:buFont typeface="+mj-lt"/>
              <a:buAutoNum type="arabicPeriod"/>
            </a:pPr>
            <a:r>
              <a:rPr lang="en-CA" sz="2000" dirty="0"/>
              <a:t>If this activity is being completed </a:t>
            </a:r>
            <a:r>
              <a:rPr lang="en-CA" sz="2000" u="sng" dirty="0"/>
              <a:t>in person</a:t>
            </a:r>
            <a:r>
              <a:rPr lang="en-CA" sz="2000" dirty="0"/>
              <a:t>, designate a note taker who is able to share the findings with the group after the meeting is complete. </a:t>
            </a:r>
          </a:p>
          <a:p>
            <a:pPr marL="514350" lvl="0" indent="-514350">
              <a:buFont typeface="+mj-lt"/>
              <a:buAutoNum type="arabicPeriod"/>
            </a:pPr>
            <a:r>
              <a:rPr lang="en-CA" sz="2000" dirty="0"/>
              <a:t>Turn some of your 15% solutions into actions! Commit to completing these 15% solutions within this action period. </a:t>
            </a:r>
          </a:p>
        </p:txBody>
      </p:sp>
    </p:spTree>
    <p:extLst>
      <p:ext uri="{BB962C8B-B14F-4D97-AF65-F5344CB8AC3E}">
        <p14:creationId xmlns:p14="http://schemas.microsoft.com/office/powerpoint/2010/main" val="22284371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4EE8-A851-41FB-AA64-819305BA432B}"/>
              </a:ext>
            </a:extLst>
          </p:cNvPr>
          <p:cNvSpPr>
            <a:spLocks noGrp="1"/>
          </p:cNvSpPr>
          <p:nvPr>
            <p:ph type="title"/>
          </p:nvPr>
        </p:nvSpPr>
        <p:spPr/>
        <p:txBody>
          <a:bodyPr/>
          <a:lstStyle/>
          <a:p>
            <a:r>
              <a:rPr lang="en-CA" dirty="0"/>
              <a:t>15% Solutions</a:t>
            </a:r>
          </a:p>
        </p:txBody>
      </p:sp>
      <p:sp>
        <p:nvSpPr>
          <p:cNvPr id="3" name="Content Placeholder 2">
            <a:extLst>
              <a:ext uri="{FF2B5EF4-FFF2-40B4-BE49-F238E27FC236}">
                <a16:creationId xmlns:a16="http://schemas.microsoft.com/office/drawing/2014/main" id="{B80B9E7C-AB33-40DB-AD34-AEC4A667B98C}"/>
              </a:ext>
            </a:extLst>
          </p:cNvPr>
          <p:cNvSpPr>
            <a:spLocks noGrp="1"/>
          </p:cNvSpPr>
          <p:nvPr>
            <p:ph idx="1"/>
          </p:nvPr>
        </p:nvSpPr>
        <p:spPr/>
        <p:txBody>
          <a:bodyPr/>
          <a:lstStyle/>
          <a:p>
            <a:endParaRPr lang="en-CA"/>
          </a:p>
        </p:txBody>
      </p:sp>
      <p:graphicFrame>
        <p:nvGraphicFramePr>
          <p:cNvPr id="4" name="Table 4">
            <a:extLst>
              <a:ext uri="{FF2B5EF4-FFF2-40B4-BE49-F238E27FC236}">
                <a16:creationId xmlns:a16="http://schemas.microsoft.com/office/drawing/2014/main" id="{BA0B04D8-B580-47AB-AF6E-FB7331A914FC}"/>
              </a:ext>
            </a:extLst>
          </p:cNvPr>
          <p:cNvGraphicFramePr>
            <a:graphicFrameLocks/>
          </p:cNvGraphicFramePr>
          <p:nvPr>
            <p:extLst>
              <p:ext uri="{D42A27DB-BD31-4B8C-83A1-F6EECF244321}">
                <p14:modId xmlns:p14="http://schemas.microsoft.com/office/powerpoint/2010/main" val="3610854671"/>
              </p:ext>
            </p:extLst>
          </p:nvPr>
        </p:nvGraphicFramePr>
        <p:xfrm>
          <a:off x="457200" y="1417638"/>
          <a:ext cx="8229600" cy="482092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707163544"/>
                    </a:ext>
                  </a:extLst>
                </a:gridCol>
                <a:gridCol w="3168352">
                  <a:extLst>
                    <a:ext uri="{9D8B030D-6E8A-4147-A177-3AD203B41FA5}">
                      <a16:colId xmlns:a16="http://schemas.microsoft.com/office/drawing/2014/main" val="250618687"/>
                    </a:ext>
                  </a:extLst>
                </a:gridCol>
                <a:gridCol w="1224136">
                  <a:extLst>
                    <a:ext uri="{9D8B030D-6E8A-4147-A177-3AD203B41FA5}">
                      <a16:colId xmlns:a16="http://schemas.microsoft.com/office/drawing/2014/main" val="1995213707"/>
                    </a:ext>
                  </a:extLst>
                </a:gridCol>
                <a:gridCol w="1162472">
                  <a:extLst>
                    <a:ext uri="{9D8B030D-6E8A-4147-A177-3AD203B41FA5}">
                      <a16:colId xmlns:a16="http://schemas.microsoft.com/office/drawing/2014/main" val="3917829974"/>
                    </a:ext>
                  </a:extLst>
                </a:gridCol>
              </a:tblGrid>
              <a:tr h="370840">
                <a:tc>
                  <a:txBody>
                    <a:bodyPr/>
                    <a:lstStyle/>
                    <a:p>
                      <a:r>
                        <a:rPr lang="en-CA" dirty="0"/>
                        <a:t>Aspect of DST </a:t>
                      </a:r>
                    </a:p>
                  </a:txBody>
                  <a:tcPr/>
                </a:tc>
                <a:tc>
                  <a:txBody>
                    <a:bodyPr/>
                    <a:lstStyle/>
                    <a:p>
                      <a:r>
                        <a:rPr lang="en-CA" dirty="0"/>
                        <a:t>15% Solution</a:t>
                      </a:r>
                    </a:p>
                  </a:txBody>
                  <a:tcPr/>
                </a:tc>
                <a:tc>
                  <a:txBody>
                    <a:bodyPr/>
                    <a:lstStyle/>
                    <a:p>
                      <a:r>
                        <a:rPr lang="en-CA" dirty="0"/>
                        <a:t>Lead</a:t>
                      </a:r>
                    </a:p>
                  </a:txBody>
                  <a:tcPr/>
                </a:tc>
                <a:tc>
                  <a:txBody>
                    <a:bodyPr/>
                    <a:lstStyle/>
                    <a:p>
                      <a:r>
                        <a:rPr lang="en-CA" dirty="0"/>
                        <a:t>Date</a:t>
                      </a:r>
                    </a:p>
                  </a:txBody>
                  <a:tcPr/>
                </a:tc>
                <a:extLst>
                  <a:ext uri="{0D108BD9-81ED-4DB2-BD59-A6C34878D82A}">
                    <a16:rowId xmlns:a16="http://schemas.microsoft.com/office/drawing/2014/main" val="2946596094"/>
                  </a:ext>
                </a:extLst>
              </a:tr>
              <a:tr h="370840">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65814177"/>
                  </a:ext>
                </a:extLst>
              </a:tr>
              <a:tr h="370840">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997479136"/>
                  </a:ext>
                </a:extLst>
              </a:tr>
              <a:tr h="370840">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38250461"/>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222322292"/>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728676505"/>
                  </a:ext>
                </a:extLst>
              </a:tr>
              <a:tr h="370840">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162479805"/>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431990"/>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56373987"/>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87815964"/>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4464015"/>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098644448"/>
                  </a:ext>
                </a:extLst>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975212133"/>
                  </a:ext>
                </a:extLst>
              </a:tr>
            </a:tbl>
          </a:graphicData>
        </a:graphic>
      </p:graphicFrame>
    </p:spTree>
    <p:extLst>
      <p:ext uri="{BB962C8B-B14F-4D97-AF65-F5344CB8AC3E}">
        <p14:creationId xmlns:p14="http://schemas.microsoft.com/office/powerpoint/2010/main" val="244948598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normAutofit/>
          </a:bodyPr>
          <a:lstStyle/>
          <a:p>
            <a:r>
              <a:rPr lang="en-CA" dirty="0"/>
              <a:t>Create a teamwork agreement</a:t>
            </a:r>
            <a:br>
              <a:rPr lang="en-CA" dirty="0"/>
            </a:br>
            <a:r>
              <a:rPr lang="en-CA" sz="2800" b="0" dirty="0"/>
              <a:t>(optional)</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5</a:t>
            </a:r>
          </a:p>
        </p:txBody>
      </p:sp>
    </p:spTree>
    <p:extLst>
      <p:ext uri="{BB962C8B-B14F-4D97-AF65-F5344CB8AC3E}">
        <p14:creationId xmlns:p14="http://schemas.microsoft.com/office/powerpoint/2010/main" val="342311362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44585-9697-4BB5-894F-D702183503B2}"/>
              </a:ext>
            </a:extLst>
          </p:cNvPr>
          <p:cNvSpPr>
            <a:spLocks noGrp="1"/>
          </p:cNvSpPr>
          <p:nvPr>
            <p:ph type="title"/>
          </p:nvPr>
        </p:nvSpPr>
        <p:spPr/>
        <p:txBody>
          <a:bodyPr/>
          <a:lstStyle/>
          <a:p>
            <a:r>
              <a:rPr lang="en-CA" dirty="0"/>
              <a:t>List of Activities</a:t>
            </a:r>
          </a:p>
        </p:txBody>
      </p:sp>
      <p:sp>
        <p:nvSpPr>
          <p:cNvPr id="5" name="Content Placeholder 4">
            <a:extLst>
              <a:ext uri="{FF2B5EF4-FFF2-40B4-BE49-F238E27FC236}">
                <a16:creationId xmlns:a16="http://schemas.microsoft.com/office/drawing/2014/main" id="{AEF90C27-B1BE-443B-9CAE-43E35C21A266}"/>
              </a:ext>
            </a:extLst>
          </p:cNvPr>
          <p:cNvSpPr>
            <a:spLocks noGrp="1"/>
          </p:cNvSpPr>
          <p:nvPr>
            <p:ph idx="1"/>
          </p:nvPr>
        </p:nvSpPr>
        <p:spPr>
          <a:xfrm>
            <a:off x="611560" y="1417638"/>
            <a:ext cx="7776864" cy="4525963"/>
          </a:xfrm>
        </p:spPr>
        <p:txBody>
          <a:bodyPr>
            <a:normAutofit/>
          </a:bodyPr>
          <a:lstStyle/>
          <a:p>
            <a:pPr marL="0" indent="0">
              <a:buNone/>
            </a:pPr>
            <a:r>
              <a:rPr lang="en-CA" sz="2600" b="1" dirty="0"/>
              <a:t>#1 – Create a Shared Purpose (Required)</a:t>
            </a:r>
          </a:p>
          <a:p>
            <a:pPr marL="0" indent="0">
              <a:buNone/>
            </a:pPr>
            <a:r>
              <a:rPr lang="en-CA" sz="2600" b="1" dirty="0"/>
              <a:t>#2 – DST Baseline Activity (Required)</a:t>
            </a:r>
          </a:p>
          <a:p>
            <a:pPr marL="0" indent="0">
              <a:buNone/>
            </a:pPr>
            <a:r>
              <a:rPr lang="en-CA" sz="2600" dirty="0"/>
              <a:t>#3 – Walking the Cube </a:t>
            </a:r>
            <a:r>
              <a:rPr lang="en-CA" sz="2600" i="1" dirty="0"/>
              <a:t>(Optional)</a:t>
            </a:r>
          </a:p>
          <a:p>
            <a:pPr marL="0" indent="0">
              <a:buNone/>
            </a:pPr>
            <a:r>
              <a:rPr lang="en-CA" sz="2600" dirty="0"/>
              <a:t>#4 – 15% Solutions </a:t>
            </a:r>
            <a:r>
              <a:rPr lang="en-CA" sz="2600" i="1" dirty="0"/>
              <a:t>(Optional)</a:t>
            </a:r>
            <a:endParaRPr lang="en-CA" sz="2600" dirty="0"/>
          </a:p>
          <a:p>
            <a:pPr marL="0" indent="0">
              <a:buNone/>
            </a:pPr>
            <a:r>
              <a:rPr lang="en-CA" sz="2600" dirty="0"/>
              <a:t>#5 – Creating a Teamwork Agreement </a:t>
            </a:r>
            <a:r>
              <a:rPr lang="en-CA" sz="2600" i="1" dirty="0"/>
              <a:t>(Optional)</a:t>
            </a:r>
            <a:endParaRPr lang="en-CA" sz="2600" dirty="0"/>
          </a:p>
        </p:txBody>
      </p:sp>
    </p:spTree>
    <p:extLst>
      <p:ext uri="{BB962C8B-B14F-4D97-AF65-F5344CB8AC3E}">
        <p14:creationId xmlns:p14="http://schemas.microsoft.com/office/powerpoint/2010/main" val="414825137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0C46-EE07-4588-83A5-BEBC57471C0B}"/>
              </a:ext>
            </a:extLst>
          </p:cNvPr>
          <p:cNvSpPr>
            <a:spLocks noGrp="1"/>
          </p:cNvSpPr>
          <p:nvPr>
            <p:ph type="title"/>
          </p:nvPr>
        </p:nvSpPr>
        <p:spPr/>
        <p:txBody>
          <a:bodyPr>
            <a:normAutofit/>
          </a:bodyPr>
          <a:lstStyle/>
          <a:p>
            <a:r>
              <a:rPr lang="en-CA" dirty="0"/>
              <a:t>Objectives</a:t>
            </a:r>
          </a:p>
        </p:txBody>
      </p:sp>
      <p:sp>
        <p:nvSpPr>
          <p:cNvPr id="3" name="Content Placeholder 2">
            <a:extLst>
              <a:ext uri="{FF2B5EF4-FFF2-40B4-BE49-F238E27FC236}">
                <a16:creationId xmlns:a16="http://schemas.microsoft.com/office/drawing/2014/main" id="{CC205558-D198-4742-8EA5-3BFB2C52C928}"/>
              </a:ext>
            </a:extLst>
          </p:cNvPr>
          <p:cNvSpPr>
            <a:spLocks noGrp="1"/>
          </p:cNvSpPr>
          <p:nvPr>
            <p:ph idx="1"/>
          </p:nvPr>
        </p:nvSpPr>
        <p:spPr/>
        <p:txBody>
          <a:bodyPr>
            <a:normAutofit/>
          </a:bodyPr>
          <a:lstStyle/>
          <a:p>
            <a:pPr marL="514350" indent="-514350">
              <a:buFont typeface="+mj-lt"/>
              <a:buAutoNum type="arabicPeriod"/>
            </a:pPr>
            <a:r>
              <a:rPr lang="en-CA" sz="2600" dirty="0"/>
              <a:t>To  develop a better understanding of how your team will work together to foster teamwork and communication.</a:t>
            </a:r>
          </a:p>
          <a:p>
            <a:pPr marL="514350" indent="-514350">
              <a:buFont typeface="+mj-lt"/>
              <a:buAutoNum type="arabicPeriod"/>
            </a:pPr>
            <a:r>
              <a:rPr lang="en-CA" sz="2600" dirty="0"/>
              <a:t>To determine how conflicts and challenges will be resolved.</a:t>
            </a:r>
          </a:p>
        </p:txBody>
      </p:sp>
    </p:spTree>
    <p:extLst>
      <p:ext uri="{BB962C8B-B14F-4D97-AF65-F5344CB8AC3E}">
        <p14:creationId xmlns:p14="http://schemas.microsoft.com/office/powerpoint/2010/main" val="3881633433"/>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FFAC-5856-4462-9492-583CDF54ED2C}"/>
              </a:ext>
            </a:extLst>
          </p:cNvPr>
          <p:cNvSpPr>
            <a:spLocks noGrp="1"/>
          </p:cNvSpPr>
          <p:nvPr>
            <p:ph type="title"/>
          </p:nvPr>
        </p:nvSpPr>
        <p:spPr/>
        <p:txBody>
          <a:bodyPr/>
          <a:lstStyle/>
          <a:p>
            <a:r>
              <a:rPr lang="en-CA" dirty="0"/>
              <a:t>Instructions</a:t>
            </a:r>
          </a:p>
        </p:txBody>
      </p:sp>
      <p:sp>
        <p:nvSpPr>
          <p:cNvPr id="3" name="Content Placeholder 2">
            <a:extLst>
              <a:ext uri="{FF2B5EF4-FFF2-40B4-BE49-F238E27FC236}">
                <a16:creationId xmlns:a16="http://schemas.microsoft.com/office/drawing/2014/main" id="{53A2D1F5-D54B-4A0D-86CB-CD086753F938}"/>
              </a:ext>
            </a:extLst>
          </p:cNvPr>
          <p:cNvSpPr>
            <a:spLocks noGrp="1"/>
          </p:cNvSpPr>
          <p:nvPr>
            <p:ph idx="1"/>
          </p:nvPr>
        </p:nvSpPr>
        <p:spPr>
          <a:xfrm>
            <a:off x="465074" y="1268760"/>
            <a:ext cx="8229600" cy="4824536"/>
          </a:xfrm>
        </p:spPr>
        <p:txBody>
          <a:bodyPr>
            <a:normAutofit/>
          </a:bodyPr>
          <a:lstStyle/>
          <a:p>
            <a:pPr marL="514350" indent="-514350">
              <a:buFont typeface="+mj-lt"/>
              <a:buAutoNum type="arabicPeriod"/>
            </a:pPr>
            <a:r>
              <a:rPr lang="en-CA" sz="2600" dirty="0"/>
              <a:t>Nominate a note taker and a facilitator and bring your completed Shared Purpose and Values (Activity #1).</a:t>
            </a:r>
          </a:p>
          <a:p>
            <a:pPr marL="514350" indent="-514350">
              <a:buFont typeface="+mj-lt"/>
              <a:buAutoNum type="arabicPeriod"/>
            </a:pPr>
            <a:r>
              <a:rPr lang="en-CA" sz="2600" dirty="0"/>
              <a:t>As a team, review shared purpose and have discussion </a:t>
            </a:r>
          </a:p>
          <a:p>
            <a:pPr marL="514350" indent="-514350">
              <a:buFont typeface="+mj-lt"/>
              <a:buAutoNum type="arabicPeriod"/>
            </a:pPr>
            <a:r>
              <a:rPr lang="en-CA" sz="2600" dirty="0"/>
              <a:t>As individuals, complete the culture </a:t>
            </a:r>
            <a:r>
              <a:rPr lang="en-CA" sz="2600" dirty="0" err="1"/>
              <a:t>venn</a:t>
            </a:r>
            <a:r>
              <a:rPr lang="en-CA" sz="2600" dirty="0"/>
              <a:t> diagram exercise. Choose 10 words to describe your current team culture, then choose 10 words to describe your desired team culture. Are there any that overlap?</a:t>
            </a:r>
          </a:p>
          <a:p>
            <a:pPr marL="514350" indent="-514350">
              <a:buFont typeface="+mj-lt"/>
              <a:buAutoNum type="arabicPeriod"/>
            </a:pPr>
            <a:endParaRPr lang="en-CA" sz="2600" dirty="0"/>
          </a:p>
          <a:p>
            <a:pPr marL="514350" indent="-514350">
              <a:buFont typeface="+mj-lt"/>
              <a:buAutoNum type="arabicPeriod"/>
            </a:pPr>
            <a:endParaRPr lang="en-CA" sz="2600" dirty="0"/>
          </a:p>
        </p:txBody>
      </p:sp>
    </p:spTree>
    <p:extLst>
      <p:ext uri="{BB962C8B-B14F-4D97-AF65-F5344CB8AC3E}">
        <p14:creationId xmlns:p14="http://schemas.microsoft.com/office/powerpoint/2010/main" val="112185706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058A-A987-43FD-B03C-354E67700623}"/>
              </a:ext>
            </a:extLst>
          </p:cNvPr>
          <p:cNvSpPr>
            <a:spLocks noGrp="1"/>
          </p:cNvSpPr>
          <p:nvPr>
            <p:ph type="title"/>
          </p:nvPr>
        </p:nvSpPr>
        <p:spPr/>
        <p:txBody>
          <a:bodyPr>
            <a:normAutofit fontScale="90000"/>
          </a:bodyPr>
          <a:lstStyle/>
          <a:p>
            <a:r>
              <a:rPr lang="en-CA" dirty="0"/>
              <a:t>Review your Shared Purpose &amp; Values</a:t>
            </a:r>
          </a:p>
        </p:txBody>
      </p:sp>
      <p:sp>
        <p:nvSpPr>
          <p:cNvPr id="3" name="Content Placeholder 2">
            <a:extLst>
              <a:ext uri="{FF2B5EF4-FFF2-40B4-BE49-F238E27FC236}">
                <a16:creationId xmlns:a16="http://schemas.microsoft.com/office/drawing/2014/main" id="{CAC6A366-021E-4E8D-8030-170CD01CF117}"/>
              </a:ext>
            </a:extLst>
          </p:cNvPr>
          <p:cNvSpPr>
            <a:spLocks noGrp="1"/>
          </p:cNvSpPr>
          <p:nvPr>
            <p:ph idx="1"/>
          </p:nvPr>
        </p:nvSpPr>
        <p:spPr/>
        <p:txBody>
          <a:bodyPr/>
          <a:lstStyle/>
          <a:p>
            <a:r>
              <a:rPr lang="en-CA" dirty="0"/>
              <a:t>&lt;Add your Shared Purpose &amp; Value Statement here&gt;</a:t>
            </a:r>
          </a:p>
          <a:p>
            <a:endParaRPr lang="en-CA" dirty="0"/>
          </a:p>
        </p:txBody>
      </p:sp>
    </p:spTree>
    <p:extLst>
      <p:ext uri="{BB962C8B-B14F-4D97-AF65-F5344CB8AC3E}">
        <p14:creationId xmlns:p14="http://schemas.microsoft.com/office/powerpoint/2010/main" val="121308293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3D6B-727D-48A5-8278-70D1C75E1E39}"/>
              </a:ext>
            </a:extLst>
          </p:cNvPr>
          <p:cNvSpPr>
            <a:spLocks noGrp="1"/>
          </p:cNvSpPr>
          <p:nvPr>
            <p:ph type="title"/>
          </p:nvPr>
        </p:nvSpPr>
        <p:spPr/>
        <p:txBody>
          <a:bodyPr>
            <a:normAutofit fontScale="90000"/>
          </a:bodyPr>
          <a:lstStyle/>
          <a:p>
            <a:r>
              <a:rPr lang="en-CA" dirty="0"/>
              <a:t>How are we engaging everyone on this team to achieve our shared purpose?</a:t>
            </a:r>
          </a:p>
        </p:txBody>
      </p:sp>
      <p:sp>
        <p:nvSpPr>
          <p:cNvPr id="3" name="Content Placeholder 2">
            <a:extLst>
              <a:ext uri="{FF2B5EF4-FFF2-40B4-BE49-F238E27FC236}">
                <a16:creationId xmlns:a16="http://schemas.microsoft.com/office/drawing/2014/main" id="{02D648DA-C2E5-4447-A84F-189AC376B63B}"/>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67447719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3D6B-727D-48A5-8278-70D1C75E1E39}"/>
              </a:ext>
            </a:extLst>
          </p:cNvPr>
          <p:cNvSpPr>
            <a:spLocks noGrp="1"/>
          </p:cNvSpPr>
          <p:nvPr>
            <p:ph type="title"/>
          </p:nvPr>
        </p:nvSpPr>
        <p:spPr/>
        <p:txBody>
          <a:bodyPr>
            <a:noAutofit/>
          </a:bodyPr>
          <a:lstStyle/>
          <a:p>
            <a:r>
              <a:rPr lang="en-CA" sz="3600" dirty="0"/>
              <a:t>How are we listening and incorporating the perspectives of everyone on this team?</a:t>
            </a:r>
          </a:p>
        </p:txBody>
      </p:sp>
      <p:sp>
        <p:nvSpPr>
          <p:cNvPr id="3" name="Content Placeholder 2">
            <a:extLst>
              <a:ext uri="{FF2B5EF4-FFF2-40B4-BE49-F238E27FC236}">
                <a16:creationId xmlns:a16="http://schemas.microsoft.com/office/drawing/2014/main" id="{02D648DA-C2E5-4447-A84F-189AC376B63B}"/>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49455663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3D6B-727D-48A5-8278-70D1C75E1E39}"/>
              </a:ext>
            </a:extLst>
          </p:cNvPr>
          <p:cNvSpPr>
            <a:spLocks noGrp="1"/>
          </p:cNvSpPr>
          <p:nvPr>
            <p:ph type="title"/>
          </p:nvPr>
        </p:nvSpPr>
        <p:spPr/>
        <p:txBody>
          <a:bodyPr>
            <a:noAutofit/>
          </a:bodyPr>
          <a:lstStyle/>
          <a:p>
            <a:r>
              <a:rPr lang="en-CA" sz="3600" dirty="0"/>
              <a:t>How are we as a team placing equal value on everyone on our team?</a:t>
            </a:r>
          </a:p>
        </p:txBody>
      </p:sp>
      <p:sp>
        <p:nvSpPr>
          <p:cNvPr id="3" name="Content Placeholder 2">
            <a:extLst>
              <a:ext uri="{FF2B5EF4-FFF2-40B4-BE49-F238E27FC236}">
                <a16:creationId xmlns:a16="http://schemas.microsoft.com/office/drawing/2014/main" id="{02D648DA-C2E5-4447-A84F-189AC376B63B}"/>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449571614"/>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7BC2-B3F9-47CA-B9A7-E65E5DE33245}"/>
              </a:ext>
            </a:extLst>
          </p:cNvPr>
          <p:cNvSpPr>
            <a:spLocks noGrp="1"/>
          </p:cNvSpPr>
          <p:nvPr>
            <p:ph type="title"/>
          </p:nvPr>
        </p:nvSpPr>
        <p:spPr>
          <a:xfrm>
            <a:off x="437162" y="17580"/>
            <a:ext cx="8229600" cy="1143000"/>
          </a:xfrm>
        </p:spPr>
        <p:txBody>
          <a:bodyPr>
            <a:normAutofit/>
          </a:bodyPr>
          <a:lstStyle/>
          <a:p>
            <a:pPr algn="l"/>
            <a:r>
              <a:rPr lang="en-CA" dirty="0"/>
              <a:t>Culture: Current</a:t>
            </a:r>
          </a:p>
        </p:txBody>
      </p:sp>
      <p:sp>
        <p:nvSpPr>
          <p:cNvPr id="3" name="Content Placeholder 2">
            <a:extLst>
              <a:ext uri="{FF2B5EF4-FFF2-40B4-BE49-F238E27FC236}">
                <a16:creationId xmlns:a16="http://schemas.microsoft.com/office/drawing/2014/main" id="{06689442-BB4E-47E7-AAAE-771306AC21CE}"/>
              </a:ext>
            </a:extLst>
          </p:cNvPr>
          <p:cNvSpPr>
            <a:spLocks noGrp="1"/>
          </p:cNvSpPr>
          <p:nvPr>
            <p:ph idx="1"/>
          </p:nvPr>
        </p:nvSpPr>
        <p:spPr>
          <a:xfrm>
            <a:off x="457200" y="1124744"/>
            <a:ext cx="8249638" cy="5184576"/>
          </a:xfrm>
        </p:spPr>
        <p:txBody>
          <a:bodyPr numCol="3">
            <a:normAutofit fontScale="25000" lnSpcReduction="20000"/>
          </a:bodyPr>
          <a:lstStyle/>
          <a:p>
            <a:pPr marL="0" indent="0">
              <a:buNone/>
            </a:pPr>
            <a:r>
              <a:rPr lang="en-CA" dirty="0"/>
              <a:t>•</a:t>
            </a:r>
            <a:r>
              <a:rPr lang="en-CA" sz="4400" dirty="0"/>
              <a:t> Rules-oriented </a:t>
            </a:r>
          </a:p>
          <a:p>
            <a:pPr marL="0" indent="0">
              <a:buNone/>
            </a:pPr>
            <a:r>
              <a:rPr lang="en-CA" sz="4400" dirty="0"/>
              <a:t>• Autonomy </a:t>
            </a:r>
          </a:p>
          <a:p>
            <a:pPr marL="0" indent="0">
              <a:buNone/>
            </a:pPr>
            <a:r>
              <a:rPr lang="en-CA" sz="4400" dirty="0"/>
              <a:t>• Well-organized </a:t>
            </a:r>
          </a:p>
          <a:p>
            <a:pPr marL="0" indent="0">
              <a:buNone/>
            </a:pPr>
            <a:r>
              <a:rPr lang="en-CA" sz="4400" dirty="0"/>
              <a:t>• Operational focus </a:t>
            </a:r>
          </a:p>
          <a:p>
            <a:pPr marL="0" indent="0">
              <a:buNone/>
            </a:pPr>
            <a:r>
              <a:rPr lang="en-CA" sz="4400" dirty="0"/>
              <a:t>• Making a difference </a:t>
            </a:r>
          </a:p>
          <a:p>
            <a:pPr marL="0" indent="0">
              <a:buNone/>
            </a:pPr>
            <a:r>
              <a:rPr lang="en-CA" sz="4400" dirty="0"/>
              <a:t>• Being competitive </a:t>
            </a:r>
          </a:p>
          <a:p>
            <a:pPr marL="0" indent="0">
              <a:buNone/>
            </a:pPr>
            <a:r>
              <a:rPr lang="en-CA" sz="4400" dirty="0"/>
              <a:t>• Stress </a:t>
            </a:r>
          </a:p>
          <a:p>
            <a:pPr marL="0" indent="0">
              <a:buNone/>
            </a:pPr>
            <a:r>
              <a:rPr lang="en-CA" sz="4400" dirty="0"/>
              <a:t>• Supporting diversity </a:t>
            </a:r>
          </a:p>
          <a:p>
            <a:pPr marL="0" indent="0">
              <a:buNone/>
            </a:pPr>
            <a:r>
              <a:rPr lang="en-CA" sz="4400" dirty="0"/>
              <a:t>• Efficiency </a:t>
            </a:r>
          </a:p>
          <a:p>
            <a:pPr marL="0" indent="0">
              <a:buNone/>
            </a:pPr>
            <a:r>
              <a:rPr lang="en-US" sz="4400" dirty="0"/>
              <a:t>• Courage to do what’s right </a:t>
            </a:r>
          </a:p>
          <a:p>
            <a:pPr marL="0" indent="0">
              <a:buNone/>
            </a:pPr>
            <a:r>
              <a:rPr lang="en-CA" sz="4400" dirty="0"/>
              <a:t>• Holistic thinking </a:t>
            </a:r>
          </a:p>
          <a:p>
            <a:pPr marL="0" indent="0">
              <a:buNone/>
            </a:pPr>
            <a:r>
              <a:rPr lang="en-CA" sz="4400" dirty="0"/>
              <a:t>• Willingness to experiment </a:t>
            </a:r>
          </a:p>
          <a:p>
            <a:pPr marL="0" indent="0">
              <a:buNone/>
            </a:pPr>
            <a:r>
              <a:rPr lang="en-CA" sz="4400" dirty="0"/>
              <a:t>• Environmentally responsible </a:t>
            </a:r>
          </a:p>
          <a:p>
            <a:pPr marL="0" indent="0">
              <a:buNone/>
            </a:pPr>
            <a:r>
              <a:rPr lang="en-CA" sz="4400" dirty="0"/>
              <a:t>• Caring </a:t>
            </a:r>
          </a:p>
          <a:p>
            <a:pPr marL="0" indent="0">
              <a:buNone/>
            </a:pPr>
            <a:r>
              <a:rPr lang="en-CA" sz="4400" dirty="0"/>
              <a:t>• Socially responsible </a:t>
            </a:r>
          </a:p>
          <a:p>
            <a:pPr marL="0" indent="0">
              <a:buNone/>
            </a:pPr>
            <a:r>
              <a:rPr lang="en-CA" sz="4400" dirty="0"/>
              <a:t>• Trust </a:t>
            </a:r>
          </a:p>
          <a:p>
            <a:pPr marL="0" indent="0">
              <a:buNone/>
            </a:pPr>
            <a:r>
              <a:rPr lang="en-CA" sz="4400" dirty="0"/>
              <a:t>• Bureaucracy </a:t>
            </a:r>
          </a:p>
          <a:p>
            <a:pPr marL="0" indent="0">
              <a:buNone/>
            </a:pPr>
            <a:r>
              <a:rPr lang="en-US" sz="4400" dirty="0"/>
              <a:t>• Being of service to others </a:t>
            </a:r>
          </a:p>
          <a:p>
            <a:pPr marL="0" indent="0">
              <a:buNone/>
            </a:pPr>
            <a:r>
              <a:rPr lang="en-CA" sz="4400" dirty="0"/>
              <a:t>• Accountability </a:t>
            </a:r>
          </a:p>
          <a:p>
            <a:pPr marL="0" indent="0">
              <a:buNone/>
            </a:pPr>
            <a:r>
              <a:rPr lang="en-CA" sz="4400" dirty="0"/>
              <a:t>• Taking initiative </a:t>
            </a:r>
          </a:p>
          <a:p>
            <a:pPr marL="0" indent="0">
              <a:buNone/>
            </a:pPr>
            <a:r>
              <a:rPr lang="en-CA" sz="4400" dirty="0"/>
              <a:t>• Being collaborative </a:t>
            </a:r>
          </a:p>
          <a:p>
            <a:pPr marL="0" indent="0">
              <a:buNone/>
            </a:pPr>
            <a:r>
              <a:rPr lang="en-CA" sz="4400" dirty="0"/>
              <a:t>• Fulfilling work </a:t>
            </a:r>
          </a:p>
          <a:p>
            <a:pPr marL="0" indent="0">
              <a:buNone/>
            </a:pPr>
            <a:r>
              <a:rPr lang="en-CA" sz="4400" dirty="0"/>
              <a:t>• Having high expectations </a:t>
            </a:r>
          </a:p>
          <a:p>
            <a:pPr marL="0" indent="0">
              <a:buNone/>
            </a:pPr>
            <a:r>
              <a:rPr lang="en-CA" sz="4400" dirty="0"/>
              <a:t>• Personal reliability </a:t>
            </a:r>
          </a:p>
          <a:p>
            <a:pPr marL="0" indent="0">
              <a:buNone/>
            </a:pPr>
            <a:r>
              <a:rPr lang="en-CA" sz="4400" dirty="0"/>
              <a:t>• Cost focus </a:t>
            </a:r>
          </a:p>
          <a:p>
            <a:pPr marL="0" indent="0">
              <a:buNone/>
            </a:pPr>
            <a:r>
              <a:rPr lang="en-CA" sz="4400" dirty="0"/>
              <a:t>• Task-oriented </a:t>
            </a:r>
          </a:p>
          <a:p>
            <a:pPr marL="0" indent="0">
              <a:buNone/>
            </a:pPr>
            <a:r>
              <a:rPr lang="en-CA" sz="4400" dirty="0"/>
              <a:t>• Ethical </a:t>
            </a:r>
          </a:p>
          <a:p>
            <a:pPr marL="0" indent="0">
              <a:buNone/>
            </a:pPr>
            <a:r>
              <a:rPr lang="en-CA" sz="4400" dirty="0"/>
              <a:t>• Sense of meaning </a:t>
            </a:r>
          </a:p>
          <a:p>
            <a:pPr marL="0" indent="0">
              <a:buNone/>
            </a:pPr>
            <a:r>
              <a:rPr lang="en-CA" sz="4400" dirty="0"/>
              <a:t>• Being passionate </a:t>
            </a:r>
          </a:p>
          <a:p>
            <a:pPr marL="0" indent="0">
              <a:buNone/>
            </a:pPr>
            <a:r>
              <a:rPr lang="en-CA" sz="4400" dirty="0"/>
              <a:t>• Excellence </a:t>
            </a:r>
          </a:p>
          <a:p>
            <a:pPr marL="0" indent="0">
              <a:buNone/>
            </a:pPr>
            <a:r>
              <a:rPr lang="en-CA" sz="4400" dirty="0"/>
              <a:t>• Well-being </a:t>
            </a:r>
          </a:p>
          <a:p>
            <a:pPr marL="0" indent="0">
              <a:buNone/>
            </a:pPr>
            <a:r>
              <a:rPr lang="en-CA" sz="4400" dirty="0"/>
              <a:t>• Job security </a:t>
            </a:r>
          </a:p>
          <a:p>
            <a:pPr marL="0" indent="0">
              <a:buNone/>
            </a:pPr>
            <a:r>
              <a:rPr lang="en-CA" sz="4400" dirty="0"/>
              <a:t>• Fun </a:t>
            </a:r>
          </a:p>
          <a:p>
            <a:pPr marL="0" indent="0">
              <a:buNone/>
            </a:pPr>
            <a:r>
              <a:rPr lang="en-CA" sz="4400" dirty="0"/>
              <a:t>• Empowerment </a:t>
            </a:r>
          </a:p>
          <a:p>
            <a:pPr marL="0" indent="0">
              <a:buNone/>
            </a:pPr>
            <a:r>
              <a:rPr lang="en-CA" sz="4400" dirty="0"/>
              <a:t>• Being analytical </a:t>
            </a:r>
          </a:p>
          <a:p>
            <a:pPr marL="0" indent="0">
              <a:buNone/>
            </a:pPr>
            <a:r>
              <a:rPr lang="en-CA" sz="4400" dirty="0"/>
              <a:t>• Profit focus </a:t>
            </a:r>
          </a:p>
          <a:p>
            <a:pPr marL="0" indent="0">
              <a:buNone/>
            </a:pPr>
            <a:r>
              <a:rPr lang="en-CA" sz="4400" dirty="0"/>
              <a:t>• Arrogant </a:t>
            </a:r>
          </a:p>
          <a:p>
            <a:pPr marL="0" indent="0">
              <a:buNone/>
            </a:pPr>
            <a:r>
              <a:rPr lang="en-CA" sz="4400" dirty="0"/>
              <a:t>• Being adaptable </a:t>
            </a:r>
          </a:p>
          <a:p>
            <a:pPr marL="0" indent="0">
              <a:buNone/>
            </a:pPr>
            <a:r>
              <a:rPr lang="en-CA" sz="4400" dirty="0"/>
              <a:t>• Professional growth </a:t>
            </a:r>
          </a:p>
          <a:p>
            <a:pPr marL="0" indent="0">
              <a:buNone/>
            </a:pPr>
            <a:r>
              <a:rPr lang="en-CA" sz="4400" dirty="0"/>
              <a:t>• Hierarchical </a:t>
            </a:r>
          </a:p>
          <a:p>
            <a:pPr marL="0" indent="0">
              <a:buNone/>
            </a:pPr>
            <a:r>
              <a:rPr lang="en-CA" sz="4400" dirty="0"/>
              <a:t>• Status-oriented </a:t>
            </a:r>
          </a:p>
          <a:p>
            <a:pPr marL="0" indent="0">
              <a:buNone/>
            </a:pPr>
            <a:r>
              <a:rPr lang="en-CA" sz="4400" dirty="0"/>
              <a:t>• Empathy </a:t>
            </a:r>
          </a:p>
          <a:p>
            <a:pPr marL="0" indent="0">
              <a:buNone/>
            </a:pPr>
            <a:r>
              <a:rPr lang="en-CA" sz="4400" dirty="0"/>
              <a:t>• Focus on coaching and </a:t>
            </a:r>
          </a:p>
          <a:p>
            <a:pPr marL="0" indent="0">
              <a:buNone/>
            </a:pPr>
            <a:r>
              <a:rPr lang="en-CA" sz="4400" dirty="0"/>
              <a:t>• mentoring </a:t>
            </a:r>
          </a:p>
          <a:p>
            <a:pPr marL="0" indent="0">
              <a:buNone/>
            </a:pPr>
            <a:r>
              <a:rPr lang="en-CA" sz="4400" dirty="0"/>
              <a:t>• Fear </a:t>
            </a:r>
          </a:p>
          <a:p>
            <a:pPr marL="0" indent="0">
              <a:buNone/>
            </a:pPr>
            <a:r>
              <a:rPr lang="en-CA" sz="4400" dirty="0"/>
              <a:t>• Creativity </a:t>
            </a:r>
          </a:p>
          <a:p>
            <a:pPr marL="0" indent="0">
              <a:buNone/>
            </a:pPr>
            <a:r>
              <a:rPr lang="en-CA" sz="4400" dirty="0"/>
              <a:t>• Self control </a:t>
            </a:r>
          </a:p>
          <a:p>
            <a:pPr marL="0" indent="0">
              <a:buNone/>
            </a:pPr>
            <a:r>
              <a:rPr lang="en-CA" sz="4400" dirty="0"/>
              <a:t>• Execution </a:t>
            </a:r>
          </a:p>
          <a:p>
            <a:pPr marL="0" indent="0">
              <a:buNone/>
            </a:pPr>
            <a:r>
              <a:rPr lang="en-CA" sz="4400" dirty="0"/>
              <a:t>• Being reflective </a:t>
            </a:r>
          </a:p>
          <a:p>
            <a:pPr marL="0" indent="0">
              <a:buNone/>
            </a:pPr>
            <a:r>
              <a:rPr lang="en-CA" sz="4400" dirty="0"/>
              <a:t>• Values-driven </a:t>
            </a:r>
          </a:p>
          <a:p>
            <a:pPr marL="0" indent="0">
              <a:buNone/>
            </a:pPr>
            <a:r>
              <a:rPr lang="en-CA" sz="4400" dirty="0"/>
              <a:t>• Individualistic </a:t>
            </a:r>
          </a:p>
          <a:p>
            <a:pPr marL="0" indent="0">
              <a:buNone/>
            </a:pPr>
            <a:r>
              <a:rPr lang="en-CA" sz="4400" dirty="0"/>
              <a:t>• Inconsistent </a:t>
            </a:r>
          </a:p>
          <a:p>
            <a:pPr marL="0" indent="0">
              <a:buNone/>
            </a:pPr>
            <a:r>
              <a:rPr lang="en-CA" sz="4400" dirty="0"/>
              <a:t>• Having a noble purpose </a:t>
            </a:r>
          </a:p>
          <a:p>
            <a:pPr marL="0" indent="0">
              <a:buNone/>
            </a:pPr>
            <a:r>
              <a:rPr lang="en-CA" sz="4400" dirty="0"/>
              <a:t>• Internally-focused </a:t>
            </a:r>
          </a:p>
          <a:p>
            <a:pPr marL="0" indent="0">
              <a:buNone/>
            </a:pPr>
            <a:r>
              <a:rPr lang="en-CA" sz="4400" dirty="0"/>
              <a:t>• Inspirational </a:t>
            </a:r>
          </a:p>
          <a:p>
            <a:pPr marL="0" indent="0">
              <a:buNone/>
            </a:pPr>
            <a:r>
              <a:rPr lang="en-CA" sz="4400" dirty="0"/>
              <a:t>• Work-life balance </a:t>
            </a:r>
          </a:p>
          <a:p>
            <a:pPr marL="0" indent="0">
              <a:buNone/>
            </a:pPr>
            <a:r>
              <a:rPr lang="en-CA" sz="4400" dirty="0"/>
              <a:t>• Long-term orientation </a:t>
            </a:r>
          </a:p>
          <a:p>
            <a:pPr marL="0" indent="0">
              <a:buNone/>
            </a:pPr>
            <a:r>
              <a:rPr lang="en-CA" sz="4400" dirty="0"/>
              <a:t>• Visionary </a:t>
            </a:r>
          </a:p>
          <a:p>
            <a:pPr marL="0" indent="0">
              <a:buNone/>
            </a:pPr>
            <a:r>
              <a:rPr lang="en-CA" sz="4400" dirty="0"/>
              <a:t>• Customer focus </a:t>
            </a:r>
          </a:p>
          <a:p>
            <a:pPr marL="0" indent="0">
              <a:buNone/>
            </a:pPr>
            <a:r>
              <a:rPr lang="en-CA" sz="4400" dirty="0"/>
              <a:t>• Innovation </a:t>
            </a:r>
          </a:p>
          <a:p>
            <a:pPr marL="0" indent="0">
              <a:buNone/>
            </a:pPr>
            <a:r>
              <a:rPr lang="en-CA" sz="4400" dirty="0"/>
              <a:t>• Results-oriented </a:t>
            </a:r>
          </a:p>
          <a:p>
            <a:pPr marL="0" indent="0">
              <a:buNone/>
            </a:pPr>
            <a:r>
              <a:rPr lang="en-CA" sz="4400" dirty="0"/>
              <a:t>• Being disciplined </a:t>
            </a:r>
          </a:p>
          <a:p>
            <a:pPr marL="0" indent="0">
              <a:buNone/>
            </a:pPr>
            <a:r>
              <a:rPr lang="en-CA" sz="4400" dirty="0"/>
              <a:t>• Being spiritual </a:t>
            </a:r>
          </a:p>
          <a:p>
            <a:pPr marL="0" indent="0">
              <a:buNone/>
            </a:pPr>
            <a:r>
              <a:rPr lang="en-CA" sz="4400" dirty="0"/>
              <a:t>• Global involvement </a:t>
            </a:r>
          </a:p>
          <a:p>
            <a:pPr marL="0" indent="0">
              <a:buNone/>
            </a:pPr>
            <a:r>
              <a:rPr lang="en-CA" sz="4400" dirty="0"/>
              <a:t>• Reactive </a:t>
            </a:r>
          </a:p>
          <a:p>
            <a:pPr marL="0" indent="0">
              <a:buNone/>
            </a:pPr>
            <a:r>
              <a:rPr lang="en-CA" sz="4400" dirty="0"/>
              <a:t>• Risk-taking </a:t>
            </a:r>
          </a:p>
          <a:p>
            <a:pPr marL="0" indent="0">
              <a:buNone/>
            </a:pPr>
            <a:r>
              <a:rPr lang="en-CA" sz="4400" dirty="0"/>
              <a:t>• Employee focus </a:t>
            </a:r>
          </a:p>
          <a:p>
            <a:pPr marL="0" indent="0">
              <a:buNone/>
            </a:pPr>
            <a:r>
              <a:rPr lang="en-CA" sz="4400" dirty="0"/>
              <a:t>• Personal growth </a:t>
            </a:r>
          </a:p>
          <a:p>
            <a:pPr marL="0" indent="0">
              <a:buNone/>
            </a:pPr>
            <a:r>
              <a:rPr lang="en-CA" sz="4400" dirty="0"/>
              <a:t>• Routine </a:t>
            </a:r>
          </a:p>
          <a:p>
            <a:pPr marL="0" indent="0">
              <a:buNone/>
            </a:pPr>
            <a:r>
              <a:rPr lang="en-CA" sz="4400" dirty="0"/>
              <a:t>• Continuous improvement </a:t>
            </a:r>
          </a:p>
          <a:p>
            <a:pPr marL="0" indent="0">
              <a:buNone/>
            </a:pPr>
            <a:r>
              <a:rPr lang="en-CA" sz="4400" dirty="0"/>
              <a:t>• Quality focus </a:t>
            </a:r>
          </a:p>
          <a:p>
            <a:pPr marL="0" indent="0">
              <a:buNone/>
            </a:pPr>
            <a:r>
              <a:rPr lang="en-CA" sz="4400" dirty="0"/>
              <a:t>• Sense of community </a:t>
            </a:r>
          </a:p>
          <a:p>
            <a:pPr marL="0" indent="0">
              <a:buNone/>
            </a:pPr>
            <a:r>
              <a:rPr lang="en-CA" sz="4400" dirty="0"/>
              <a:t>• Internal politics </a:t>
            </a:r>
          </a:p>
          <a:p>
            <a:pPr marL="0" indent="0">
              <a:buNone/>
            </a:pPr>
            <a:r>
              <a:rPr lang="en-CA" sz="4400" dirty="0"/>
              <a:t>• Command and control </a:t>
            </a:r>
          </a:p>
          <a:p>
            <a:pPr marL="0" indent="0">
              <a:buNone/>
            </a:pPr>
            <a:r>
              <a:rPr lang="en-CA" sz="4400" dirty="0"/>
              <a:t>• Power </a:t>
            </a:r>
          </a:p>
          <a:p>
            <a:pPr marL="0" indent="0">
              <a:buNone/>
            </a:pPr>
            <a:r>
              <a:rPr lang="en-CA" sz="4400" dirty="0"/>
              <a:t>• Lack of shared purpose </a:t>
            </a:r>
          </a:p>
          <a:p>
            <a:pPr marL="0" indent="0">
              <a:buNone/>
            </a:pPr>
            <a:r>
              <a:rPr lang="en-CA" sz="4400" dirty="0"/>
              <a:t>• Being intuitive </a:t>
            </a:r>
          </a:p>
          <a:p>
            <a:pPr marL="0" indent="0">
              <a:buNone/>
            </a:pPr>
            <a:r>
              <a:rPr lang="en-CA" sz="4400" dirty="0"/>
              <a:t>• Safety focus </a:t>
            </a:r>
          </a:p>
          <a:p>
            <a:pPr marL="0" indent="0">
              <a:buNone/>
            </a:pPr>
            <a:r>
              <a:rPr lang="en-CA" sz="4400" dirty="0"/>
              <a:t>• Precision </a:t>
            </a:r>
          </a:p>
          <a:p>
            <a:pPr marL="0" indent="0">
              <a:buNone/>
            </a:pPr>
            <a:r>
              <a:rPr lang="en-CA" sz="4400" dirty="0"/>
              <a:t>• Openness </a:t>
            </a:r>
          </a:p>
          <a:p>
            <a:pPr marL="0" indent="0">
              <a:buNone/>
            </a:pPr>
            <a:r>
              <a:rPr lang="en-CA" sz="4400" dirty="0"/>
              <a:t>• Silos </a:t>
            </a:r>
          </a:p>
          <a:p>
            <a:pPr marL="0" indent="0">
              <a:buNone/>
            </a:pPr>
            <a:r>
              <a:rPr lang="en-CA" sz="4400" dirty="0"/>
              <a:t>• Respect for people </a:t>
            </a:r>
          </a:p>
          <a:p>
            <a:pPr marL="0" indent="0">
              <a:buNone/>
            </a:pPr>
            <a:r>
              <a:rPr lang="en-CA" sz="4400" dirty="0"/>
              <a:t>• Short-term orientation </a:t>
            </a:r>
          </a:p>
          <a:p>
            <a:pPr marL="0" indent="0">
              <a:buNone/>
            </a:pPr>
            <a:r>
              <a:rPr lang="en-CA" sz="4400" dirty="0"/>
              <a:t>• Conflict </a:t>
            </a:r>
          </a:p>
          <a:p>
            <a:pPr marL="0" indent="0">
              <a:buNone/>
            </a:pPr>
            <a:r>
              <a:rPr lang="en-CA" sz="4400" dirty="0"/>
              <a:t>• Willingness to listen </a:t>
            </a:r>
          </a:p>
          <a:p>
            <a:pPr marL="0" indent="0">
              <a:buNone/>
            </a:pPr>
            <a:r>
              <a:rPr lang="en-CA" sz="4400" dirty="0"/>
              <a:t>• Slow moving </a:t>
            </a:r>
          </a:p>
          <a:p>
            <a:endParaRPr lang="en-CA" dirty="0"/>
          </a:p>
        </p:txBody>
      </p:sp>
    </p:spTree>
    <p:extLst>
      <p:ext uri="{BB962C8B-B14F-4D97-AF65-F5344CB8AC3E}">
        <p14:creationId xmlns:p14="http://schemas.microsoft.com/office/powerpoint/2010/main" val="2210873769"/>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7BC2-B3F9-47CA-B9A7-E65E5DE33245}"/>
              </a:ext>
            </a:extLst>
          </p:cNvPr>
          <p:cNvSpPr>
            <a:spLocks noGrp="1"/>
          </p:cNvSpPr>
          <p:nvPr>
            <p:ph type="title"/>
          </p:nvPr>
        </p:nvSpPr>
        <p:spPr>
          <a:xfrm>
            <a:off x="437162" y="17580"/>
            <a:ext cx="8229600" cy="1143000"/>
          </a:xfrm>
        </p:spPr>
        <p:txBody>
          <a:bodyPr>
            <a:normAutofit/>
          </a:bodyPr>
          <a:lstStyle/>
          <a:p>
            <a:pPr algn="l"/>
            <a:r>
              <a:rPr lang="en-CA" dirty="0"/>
              <a:t>Culture: Desired</a:t>
            </a:r>
          </a:p>
        </p:txBody>
      </p:sp>
      <p:sp>
        <p:nvSpPr>
          <p:cNvPr id="3" name="Content Placeholder 2">
            <a:extLst>
              <a:ext uri="{FF2B5EF4-FFF2-40B4-BE49-F238E27FC236}">
                <a16:creationId xmlns:a16="http://schemas.microsoft.com/office/drawing/2014/main" id="{06689442-BB4E-47E7-AAAE-771306AC21CE}"/>
              </a:ext>
            </a:extLst>
          </p:cNvPr>
          <p:cNvSpPr>
            <a:spLocks noGrp="1"/>
          </p:cNvSpPr>
          <p:nvPr>
            <p:ph idx="1"/>
          </p:nvPr>
        </p:nvSpPr>
        <p:spPr>
          <a:xfrm>
            <a:off x="457200" y="1124744"/>
            <a:ext cx="8249638" cy="5184576"/>
          </a:xfrm>
        </p:spPr>
        <p:txBody>
          <a:bodyPr numCol="3">
            <a:normAutofit fontScale="25000" lnSpcReduction="20000"/>
          </a:bodyPr>
          <a:lstStyle/>
          <a:p>
            <a:pPr marL="0" indent="0">
              <a:buNone/>
            </a:pPr>
            <a:r>
              <a:rPr lang="en-CA" dirty="0"/>
              <a:t>•</a:t>
            </a:r>
            <a:r>
              <a:rPr lang="en-CA" sz="4400" dirty="0"/>
              <a:t> Rules-oriented </a:t>
            </a:r>
          </a:p>
          <a:p>
            <a:pPr marL="0" indent="0">
              <a:buNone/>
            </a:pPr>
            <a:r>
              <a:rPr lang="en-CA" sz="4400" dirty="0"/>
              <a:t>• Autonomy </a:t>
            </a:r>
          </a:p>
          <a:p>
            <a:pPr marL="0" indent="0">
              <a:buNone/>
            </a:pPr>
            <a:r>
              <a:rPr lang="en-CA" sz="4400" dirty="0"/>
              <a:t>• Well-organized </a:t>
            </a:r>
          </a:p>
          <a:p>
            <a:pPr marL="0" indent="0">
              <a:buNone/>
            </a:pPr>
            <a:r>
              <a:rPr lang="en-CA" sz="4400" dirty="0"/>
              <a:t>• Operational focus </a:t>
            </a:r>
          </a:p>
          <a:p>
            <a:pPr marL="0" indent="0">
              <a:buNone/>
            </a:pPr>
            <a:r>
              <a:rPr lang="en-CA" sz="4400" dirty="0"/>
              <a:t>• Making a difference </a:t>
            </a:r>
          </a:p>
          <a:p>
            <a:pPr marL="0" indent="0">
              <a:buNone/>
            </a:pPr>
            <a:r>
              <a:rPr lang="en-CA" sz="4400" dirty="0"/>
              <a:t>• Being competitive </a:t>
            </a:r>
          </a:p>
          <a:p>
            <a:pPr marL="0" indent="0">
              <a:buNone/>
            </a:pPr>
            <a:r>
              <a:rPr lang="en-CA" sz="4400" dirty="0"/>
              <a:t>• Stress </a:t>
            </a:r>
          </a:p>
          <a:p>
            <a:pPr marL="0" indent="0">
              <a:buNone/>
            </a:pPr>
            <a:r>
              <a:rPr lang="en-CA" sz="4400" dirty="0"/>
              <a:t>• Supporting diversity </a:t>
            </a:r>
          </a:p>
          <a:p>
            <a:pPr marL="0" indent="0">
              <a:buNone/>
            </a:pPr>
            <a:r>
              <a:rPr lang="en-CA" sz="4400" dirty="0"/>
              <a:t>• Efficiency </a:t>
            </a:r>
          </a:p>
          <a:p>
            <a:pPr marL="0" indent="0">
              <a:buNone/>
            </a:pPr>
            <a:r>
              <a:rPr lang="en-US" sz="4400" dirty="0"/>
              <a:t>• Courage to do what’s right </a:t>
            </a:r>
          </a:p>
          <a:p>
            <a:pPr marL="0" indent="0">
              <a:buNone/>
            </a:pPr>
            <a:r>
              <a:rPr lang="en-CA" sz="4400" dirty="0"/>
              <a:t>• Holistic thinking </a:t>
            </a:r>
          </a:p>
          <a:p>
            <a:pPr marL="0" indent="0">
              <a:buNone/>
            </a:pPr>
            <a:r>
              <a:rPr lang="en-CA" sz="4400" dirty="0"/>
              <a:t>• Willingness to experiment </a:t>
            </a:r>
          </a:p>
          <a:p>
            <a:pPr marL="0" indent="0">
              <a:buNone/>
            </a:pPr>
            <a:r>
              <a:rPr lang="en-CA" sz="4400" dirty="0"/>
              <a:t>• Environmentally responsible </a:t>
            </a:r>
          </a:p>
          <a:p>
            <a:pPr marL="0" indent="0">
              <a:buNone/>
            </a:pPr>
            <a:r>
              <a:rPr lang="en-CA" sz="4400" dirty="0"/>
              <a:t>• Caring </a:t>
            </a:r>
          </a:p>
          <a:p>
            <a:pPr marL="0" indent="0">
              <a:buNone/>
            </a:pPr>
            <a:r>
              <a:rPr lang="en-CA" sz="4400" dirty="0"/>
              <a:t>• Socially responsible </a:t>
            </a:r>
          </a:p>
          <a:p>
            <a:pPr marL="0" indent="0">
              <a:buNone/>
            </a:pPr>
            <a:r>
              <a:rPr lang="en-CA" sz="4400" dirty="0"/>
              <a:t>• Trust </a:t>
            </a:r>
          </a:p>
          <a:p>
            <a:pPr marL="0" indent="0">
              <a:buNone/>
            </a:pPr>
            <a:r>
              <a:rPr lang="en-CA" sz="4400" dirty="0"/>
              <a:t>• Bureaucracy </a:t>
            </a:r>
          </a:p>
          <a:p>
            <a:pPr marL="0" indent="0">
              <a:buNone/>
            </a:pPr>
            <a:r>
              <a:rPr lang="en-US" sz="4400" dirty="0"/>
              <a:t>• Being of service to others </a:t>
            </a:r>
          </a:p>
          <a:p>
            <a:pPr marL="0" indent="0">
              <a:buNone/>
            </a:pPr>
            <a:r>
              <a:rPr lang="en-CA" sz="4400" dirty="0"/>
              <a:t>• Accountability </a:t>
            </a:r>
          </a:p>
          <a:p>
            <a:pPr marL="0" indent="0">
              <a:buNone/>
            </a:pPr>
            <a:r>
              <a:rPr lang="en-CA" sz="4400" dirty="0"/>
              <a:t>• Taking initiative </a:t>
            </a:r>
          </a:p>
          <a:p>
            <a:pPr marL="0" indent="0">
              <a:buNone/>
            </a:pPr>
            <a:r>
              <a:rPr lang="en-CA" sz="4400" dirty="0"/>
              <a:t>• Being collaborative </a:t>
            </a:r>
          </a:p>
          <a:p>
            <a:pPr marL="0" indent="0">
              <a:buNone/>
            </a:pPr>
            <a:r>
              <a:rPr lang="en-CA" sz="4400" dirty="0"/>
              <a:t>• Fulfilling work </a:t>
            </a:r>
          </a:p>
          <a:p>
            <a:pPr marL="0" indent="0">
              <a:buNone/>
            </a:pPr>
            <a:r>
              <a:rPr lang="en-CA" sz="4400" dirty="0"/>
              <a:t>• Having high expectations </a:t>
            </a:r>
          </a:p>
          <a:p>
            <a:pPr marL="0" indent="0">
              <a:buNone/>
            </a:pPr>
            <a:r>
              <a:rPr lang="en-CA" sz="4400" dirty="0"/>
              <a:t>• Personal reliability </a:t>
            </a:r>
          </a:p>
          <a:p>
            <a:pPr marL="0" indent="0">
              <a:buNone/>
            </a:pPr>
            <a:r>
              <a:rPr lang="en-CA" sz="4400" dirty="0"/>
              <a:t>• Cost focus </a:t>
            </a:r>
          </a:p>
          <a:p>
            <a:pPr marL="0" indent="0">
              <a:buNone/>
            </a:pPr>
            <a:r>
              <a:rPr lang="en-CA" sz="4400" dirty="0"/>
              <a:t>• Task-oriented </a:t>
            </a:r>
          </a:p>
          <a:p>
            <a:pPr marL="0" indent="0">
              <a:buNone/>
            </a:pPr>
            <a:r>
              <a:rPr lang="en-CA" sz="4400" dirty="0"/>
              <a:t>• Ethical </a:t>
            </a:r>
          </a:p>
          <a:p>
            <a:pPr marL="0" indent="0">
              <a:buNone/>
            </a:pPr>
            <a:r>
              <a:rPr lang="en-CA" sz="4400" dirty="0"/>
              <a:t>• Sense of meaning </a:t>
            </a:r>
          </a:p>
          <a:p>
            <a:pPr marL="0" indent="0">
              <a:buNone/>
            </a:pPr>
            <a:r>
              <a:rPr lang="en-CA" sz="4400" dirty="0"/>
              <a:t>• Being passionate </a:t>
            </a:r>
          </a:p>
          <a:p>
            <a:pPr marL="0" indent="0">
              <a:buNone/>
            </a:pPr>
            <a:r>
              <a:rPr lang="en-CA" sz="4400" dirty="0"/>
              <a:t>• Excellence </a:t>
            </a:r>
          </a:p>
          <a:p>
            <a:pPr marL="0" indent="0">
              <a:buNone/>
            </a:pPr>
            <a:r>
              <a:rPr lang="en-CA" sz="4400" dirty="0"/>
              <a:t>• Well-being </a:t>
            </a:r>
          </a:p>
          <a:p>
            <a:pPr marL="0" indent="0">
              <a:buNone/>
            </a:pPr>
            <a:r>
              <a:rPr lang="en-CA" sz="4400" dirty="0"/>
              <a:t>• Job security </a:t>
            </a:r>
          </a:p>
          <a:p>
            <a:pPr marL="0" indent="0">
              <a:buNone/>
            </a:pPr>
            <a:r>
              <a:rPr lang="en-CA" sz="4400" dirty="0"/>
              <a:t>• Fun </a:t>
            </a:r>
          </a:p>
          <a:p>
            <a:pPr marL="0" indent="0">
              <a:buNone/>
            </a:pPr>
            <a:r>
              <a:rPr lang="en-CA" sz="4400" dirty="0"/>
              <a:t>• Empowerment </a:t>
            </a:r>
          </a:p>
          <a:p>
            <a:pPr marL="0" indent="0">
              <a:buNone/>
            </a:pPr>
            <a:r>
              <a:rPr lang="en-CA" sz="4400" dirty="0"/>
              <a:t>• Being analytical </a:t>
            </a:r>
          </a:p>
          <a:p>
            <a:pPr marL="0" indent="0">
              <a:buNone/>
            </a:pPr>
            <a:r>
              <a:rPr lang="en-CA" sz="4400" dirty="0"/>
              <a:t>• Profit focus </a:t>
            </a:r>
          </a:p>
          <a:p>
            <a:pPr marL="0" indent="0">
              <a:buNone/>
            </a:pPr>
            <a:r>
              <a:rPr lang="en-CA" sz="4400" dirty="0"/>
              <a:t>• Arrogant </a:t>
            </a:r>
          </a:p>
          <a:p>
            <a:pPr marL="0" indent="0">
              <a:buNone/>
            </a:pPr>
            <a:r>
              <a:rPr lang="en-CA" sz="4400" dirty="0"/>
              <a:t>• Being adaptable </a:t>
            </a:r>
          </a:p>
          <a:p>
            <a:pPr marL="0" indent="0">
              <a:buNone/>
            </a:pPr>
            <a:r>
              <a:rPr lang="en-CA" sz="4400" dirty="0"/>
              <a:t>• Professional growth </a:t>
            </a:r>
          </a:p>
          <a:p>
            <a:pPr marL="0" indent="0">
              <a:buNone/>
            </a:pPr>
            <a:r>
              <a:rPr lang="en-CA" sz="4400" dirty="0"/>
              <a:t>• Hierarchical </a:t>
            </a:r>
          </a:p>
          <a:p>
            <a:pPr marL="0" indent="0">
              <a:buNone/>
            </a:pPr>
            <a:r>
              <a:rPr lang="en-CA" sz="4400" dirty="0"/>
              <a:t>• Status-oriented </a:t>
            </a:r>
          </a:p>
          <a:p>
            <a:pPr marL="0" indent="0">
              <a:buNone/>
            </a:pPr>
            <a:r>
              <a:rPr lang="en-CA" sz="4400" dirty="0"/>
              <a:t>• Empathy </a:t>
            </a:r>
          </a:p>
          <a:p>
            <a:pPr marL="0" indent="0">
              <a:buNone/>
            </a:pPr>
            <a:r>
              <a:rPr lang="en-CA" sz="4400" dirty="0"/>
              <a:t>• Focus on coaching and </a:t>
            </a:r>
          </a:p>
          <a:p>
            <a:pPr marL="0" indent="0">
              <a:buNone/>
            </a:pPr>
            <a:r>
              <a:rPr lang="en-CA" sz="4400" dirty="0"/>
              <a:t>• mentoring </a:t>
            </a:r>
          </a:p>
          <a:p>
            <a:pPr marL="0" indent="0">
              <a:buNone/>
            </a:pPr>
            <a:r>
              <a:rPr lang="en-CA" sz="4400" dirty="0"/>
              <a:t>• Fear </a:t>
            </a:r>
          </a:p>
          <a:p>
            <a:pPr marL="0" indent="0">
              <a:buNone/>
            </a:pPr>
            <a:r>
              <a:rPr lang="en-CA" sz="4400" dirty="0"/>
              <a:t>• Creativity </a:t>
            </a:r>
          </a:p>
          <a:p>
            <a:pPr marL="0" indent="0">
              <a:buNone/>
            </a:pPr>
            <a:r>
              <a:rPr lang="en-CA" sz="4400" dirty="0"/>
              <a:t>• Self control </a:t>
            </a:r>
          </a:p>
          <a:p>
            <a:pPr marL="0" indent="0">
              <a:buNone/>
            </a:pPr>
            <a:r>
              <a:rPr lang="en-CA" sz="4400" dirty="0"/>
              <a:t>• Execution </a:t>
            </a:r>
          </a:p>
          <a:p>
            <a:pPr marL="0" indent="0">
              <a:buNone/>
            </a:pPr>
            <a:r>
              <a:rPr lang="en-CA" sz="4400" dirty="0"/>
              <a:t>• Being reflective </a:t>
            </a:r>
          </a:p>
          <a:p>
            <a:pPr marL="0" indent="0">
              <a:buNone/>
            </a:pPr>
            <a:r>
              <a:rPr lang="en-CA" sz="4400" dirty="0"/>
              <a:t>• Values-driven </a:t>
            </a:r>
          </a:p>
          <a:p>
            <a:pPr marL="0" indent="0">
              <a:buNone/>
            </a:pPr>
            <a:r>
              <a:rPr lang="en-CA" sz="4400" dirty="0"/>
              <a:t>• Individualistic </a:t>
            </a:r>
          </a:p>
          <a:p>
            <a:pPr marL="0" indent="0">
              <a:buNone/>
            </a:pPr>
            <a:r>
              <a:rPr lang="en-CA" sz="4400" dirty="0"/>
              <a:t>• Inconsistent </a:t>
            </a:r>
          </a:p>
          <a:p>
            <a:pPr marL="0" indent="0">
              <a:buNone/>
            </a:pPr>
            <a:r>
              <a:rPr lang="en-CA" sz="4400" dirty="0"/>
              <a:t>• Having a noble purpose </a:t>
            </a:r>
          </a:p>
          <a:p>
            <a:pPr marL="0" indent="0">
              <a:buNone/>
            </a:pPr>
            <a:r>
              <a:rPr lang="en-CA" sz="4400" dirty="0"/>
              <a:t>• Internally-focused </a:t>
            </a:r>
          </a:p>
          <a:p>
            <a:pPr marL="0" indent="0">
              <a:buNone/>
            </a:pPr>
            <a:r>
              <a:rPr lang="en-CA" sz="4400" dirty="0"/>
              <a:t>• Inspirational </a:t>
            </a:r>
          </a:p>
          <a:p>
            <a:pPr marL="0" indent="0">
              <a:buNone/>
            </a:pPr>
            <a:r>
              <a:rPr lang="en-CA" sz="4400" dirty="0"/>
              <a:t>• Work-life balance </a:t>
            </a:r>
          </a:p>
          <a:p>
            <a:pPr marL="0" indent="0">
              <a:buNone/>
            </a:pPr>
            <a:r>
              <a:rPr lang="en-CA" sz="4400" dirty="0"/>
              <a:t>• Long-term orientation </a:t>
            </a:r>
          </a:p>
          <a:p>
            <a:pPr marL="0" indent="0">
              <a:buNone/>
            </a:pPr>
            <a:r>
              <a:rPr lang="en-CA" sz="4400" dirty="0"/>
              <a:t>• Visionary </a:t>
            </a:r>
          </a:p>
          <a:p>
            <a:pPr marL="0" indent="0">
              <a:buNone/>
            </a:pPr>
            <a:r>
              <a:rPr lang="en-CA" sz="4400" dirty="0"/>
              <a:t>• Customer focus </a:t>
            </a:r>
          </a:p>
          <a:p>
            <a:pPr marL="0" indent="0">
              <a:buNone/>
            </a:pPr>
            <a:r>
              <a:rPr lang="en-CA" sz="4400" dirty="0"/>
              <a:t>• Innovation </a:t>
            </a:r>
          </a:p>
          <a:p>
            <a:pPr marL="0" indent="0">
              <a:buNone/>
            </a:pPr>
            <a:r>
              <a:rPr lang="en-CA" sz="4400" dirty="0"/>
              <a:t>• Results-oriented </a:t>
            </a:r>
          </a:p>
          <a:p>
            <a:pPr marL="0" indent="0">
              <a:buNone/>
            </a:pPr>
            <a:r>
              <a:rPr lang="en-CA" sz="4400" dirty="0"/>
              <a:t>• Being disciplined </a:t>
            </a:r>
          </a:p>
          <a:p>
            <a:pPr marL="0" indent="0">
              <a:buNone/>
            </a:pPr>
            <a:r>
              <a:rPr lang="en-CA" sz="4400" dirty="0"/>
              <a:t>• Being spiritual </a:t>
            </a:r>
          </a:p>
          <a:p>
            <a:pPr marL="0" indent="0">
              <a:buNone/>
            </a:pPr>
            <a:r>
              <a:rPr lang="en-CA" sz="4400" dirty="0"/>
              <a:t>• Global involvement </a:t>
            </a:r>
          </a:p>
          <a:p>
            <a:pPr marL="0" indent="0">
              <a:buNone/>
            </a:pPr>
            <a:r>
              <a:rPr lang="en-CA" sz="4400" dirty="0"/>
              <a:t>• Reactive </a:t>
            </a:r>
          </a:p>
          <a:p>
            <a:pPr marL="0" indent="0">
              <a:buNone/>
            </a:pPr>
            <a:r>
              <a:rPr lang="en-CA" sz="4400" dirty="0"/>
              <a:t>• Risk-taking </a:t>
            </a:r>
          </a:p>
          <a:p>
            <a:pPr marL="0" indent="0">
              <a:buNone/>
            </a:pPr>
            <a:r>
              <a:rPr lang="en-CA" sz="4400" dirty="0"/>
              <a:t>• Employee focus </a:t>
            </a:r>
          </a:p>
          <a:p>
            <a:pPr marL="0" indent="0">
              <a:buNone/>
            </a:pPr>
            <a:r>
              <a:rPr lang="en-CA" sz="4400" dirty="0"/>
              <a:t>• Personal growth </a:t>
            </a:r>
          </a:p>
          <a:p>
            <a:pPr marL="0" indent="0">
              <a:buNone/>
            </a:pPr>
            <a:r>
              <a:rPr lang="en-CA" sz="4400" dirty="0"/>
              <a:t>• Routine </a:t>
            </a:r>
          </a:p>
          <a:p>
            <a:pPr marL="0" indent="0">
              <a:buNone/>
            </a:pPr>
            <a:r>
              <a:rPr lang="en-CA" sz="4400" dirty="0"/>
              <a:t>• Continuous improvement </a:t>
            </a:r>
          </a:p>
          <a:p>
            <a:pPr marL="0" indent="0">
              <a:buNone/>
            </a:pPr>
            <a:r>
              <a:rPr lang="en-CA" sz="4400" dirty="0"/>
              <a:t>• Quality focus </a:t>
            </a:r>
          </a:p>
          <a:p>
            <a:pPr marL="0" indent="0">
              <a:buNone/>
            </a:pPr>
            <a:r>
              <a:rPr lang="en-CA" sz="4400" dirty="0"/>
              <a:t>• Sense of community </a:t>
            </a:r>
          </a:p>
          <a:p>
            <a:pPr marL="0" indent="0">
              <a:buNone/>
            </a:pPr>
            <a:r>
              <a:rPr lang="en-CA" sz="4400" dirty="0"/>
              <a:t>• Internal politics </a:t>
            </a:r>
          </a:p>
          <a:p>
            <a:pPr marL="0" indent="0">
              <a:buNone/>
            </a:pPr>
            <a:r>
              <a:rPr lang="en-CA" sz="4400" dirty="0"/>
              <a:t>• Command and control </a:t>
            </a:r>
          </a:p>
          <a:p>
            <a:pPr marL="0" indent="0">
              <a:buNone/>
            </a:pPr>
            <a:r>
              <a:rPr lang="en-CA" sz="4400" dirty="0"/>
              <a:t>• Power </a:t>
            </a:r>
          </a:p>
          <a:p>
            <a:pPr marL="0" indent="0">
              <a:buNone/>
            </a:pPr>
            <a:r>
              <a:rPr lang="en-CA" sz="4400" dirty="0"/>
              <a:t>• Lack of shared purpose </a:t>
            </a:r>
          </a:p>
          <a:p>
            <a:pPr marL="0" indent="0">
              <a:buNone/>
            </a:pPr>
            <a:r>
              <a:rPr lang="en-CA" sz="4400" dirty="0"/>
              <a:t>• Being intuitive </a:t>
            </a:r>
          </a:p>
          <a:p>
            <a:pPr marL="0" indent="0">
              <a:buNone/>
            </a:pPr>
            <a:r>
              <a:rPr lang="en-CA" sz="4400" dirty="0"/>
              <a:t>• Safety focus </a:t>
            </a:r>
          </a:p>
          <a:p>
            <a:pPr marL="0" indent="0">
              <a:buNone/>
            </a:pPr>
            <a:r>
              <a:rPr lang="en-CA" sz="4400" dirty="0"/>
              <a:t>• Precision </a:t>
            </a:r>
          </a:p>
          <a:p>
            <a:pPr marL="0" indent="0">
              <a:buNone/>
            </a:pPr>
            <a:r>
              <a:rPr lang="en-CA" sz="4400" dirty="0"/>
              <a:t>• Openness </a:t>
            </a:r>
          </a:p>
          <a:p>
            <a:pPr marL="0" indent="0">
              <a:buNone/>
            </a:pPr>
            <a:r>
              <a:rPr lang="en-CA" sz="4400" dirty="0"/>
              <a:t>• Silos </a:t>
            </a:r>
          </a:p>
          <a:p>
            <a:pPr marL="0" indent="0">
              <a:buNone/>
            </a:pPr>
            <a:r>
              <a:rPr lang="en-CA" sz="4400" dirty="0"/>
              <a:t>• Respect for people </a:t>
            </a:r>
          </a:p>
          <a:p>
            <a:pPr marL="0" indent="0">
              <a:buNone/>
            </a:pPr>
            <a:r>
              <a:rPr lang="en-CA" sz="4400" dirty="0"/>
              <a:t>• Short-term orientation </a:t>
            </a:r>
          </a:p>
          <a:p>
            <a:pPr marL="0" indent="0">
              <a:buNone/>
            </a:pPr>
            <a:r>
              <a:rPr lang="en-CA" sz="4400" dirty="0"/>
              <a:t>• Conflict </a:t>
            </a:r>
          </a:p>
          <a:p>
            <a:pPr marL="0" indent="0">
              <a:buNone/>
            </a:pPr>
            <a:r>
              <a:rPr lang="en-CA" sz="4400" dirty="0"/>
              <a:t>• Willingness to listen </a:t>
            </a:r>
          </a:p>
          <a:p>
            <a:pPr marL="0" indent="0">
              <a:buNone/>
            </a:pPr>
            <a:r>
              <a:rPr lang="en-CA" sz="4400" dirty="0"/>
              <a:t>• Slow moving </a:t>
            </a:r>
          </a:p>
          <a:p>
            <a:endParaRPr lang="en-CA" dirty="0"/>
          </a:p>
        </p:txBody>
      </p:sp>
    </p:spTree>
    <p:extLst>
      <p:ext uri="{BB962C8B-B14F-4D97-AF65-F5344CB8AC3E}">
        <p14:creationId xmlns:p14="http://schemas.microsoft.com/office/powerpoint/2010/main" val="3872542025"/>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7BC2-B3F9-47CA-B9A7-E65E5DE33245}"/>
              </a:ext>
            </a:extLst>
          </p:cNvPr>
          <p:cNvSpPr>
            <a:spLocks noGrp="1"/>
          </p:cNvSpPr>
          <p:nvPr>
            <p:ph type="title"/>
          </p:nvPr>
        </p:nvSpPr>
        <p:spPr>
          <a:xfrm>
            <a:off x="457200" y="99958"/>
            <a:ext cx="8229600" cy="1143000"/>
          </a:xfrm>
        </p:spPr>
        <p:txBody>
          <a:bodyPr>
            <a:normAutofit/>
          </a:bodyPr>
          <a:lstStyle/>
          <a:p>
            <a:r>
              <a:rPr lang="en-CA" dirty="0"/>
              <a:t>Culture Change</a:t>
            </a:r>
          </a:p>
        </p:txBody>
      </p:sp>
      <p:pic>
        <p:nvPicPr>
          <p:cNvPr id="4" name="Content Placeholder 3">
            <a:extLst>
              <a:ext uri="{FF2B5EF4-FFF2-40B4-BE49-F238E27FC236}">
                <a16:creationId xmlns:a16="http://schemas.microsoft.com/office/drawing/2014/main" id="{0139FE26-ABF4-4383-BB98-65B4E5ED0147}"/>
              </a:ext>
            </a:extLst>
          </p:cNvPr>
          <p:cNvPicPr>
            <a:picLocks noGrp="1" noChangeAspect="1"/>
          </p:cNvPicPr>
          <p:nvPr>
            <p:ph idx="1"/>
          </p:nvPr>
        </p:nvPicPr>
        <p:blipFill rotWithShape="1">
          <a:blip r:embed="rId2"/>
          <a:srcRect l="24047" t="22906" r="23152" b="5499"/>
          <a:stretch/>
        </p:blipFill>
        <p:spPr>
          <a:xfrm>
            <a:off x="971600" y="1052736"/>
            <a:ext cx="7416824" cy="5656900"/>
          </a:xfrm>
          <a:prstGeom prst="rect">
            <a:avLst/>
          </a:prstGeom>
        </p:spPr>
      </p:pic>
    </p:spTree>
    <p:extLst>
      <p:ext uri="{BB962C8B-B14F-4D97-AF65-F5344CB8AC3E}">
        <p14:creationId xmlns:p14="http://schemas.microsoft.com/office/powerpoint/2010/main" val="225941386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1AF9-41DC-4D3E-A826-6411F6B88B81}"/>
              </a:ext>
            </a:extLst>
          </p:cNvPr>
          <p:cNvSpPr>
            <a:spLocks noGrp="1"/>
          </p:cNvSpPr>
          <p:nvPr>
            <p:ph type="title"/>
          </p:nvPr>
        </p:nvSpPr>
        <p:spPr/>
        <p:txBody>
          <a:bodyPr>
            <a:normAutofit fontScale="90000"/>
          </a:bodyPr>
          <a:lstStyle/>
          <a:p>
            <a:r>
              <a:rPr lang="en-CA" dirty="0"/>
              <a:t>What things will contribute to effective Teamwork and Communication?</a:t>
            </a:r>
          </a:p>
        </p:txBody>
      </p:sp>
      <p:sp>
        <p:nvSpPr>
          <p:cNvPr id="3" name="Content Placeholder 2">
            <a:extLst>
              <a:ext uri="{FF2B5EF4-FFF2-40B4-BE49-F238E27FC236}">
                <a16:creationId xmlns:a16="http://schemas.microsoft.com/office/drawing/2014/main" id="{16A5F753-7B45-4ACB-A845-E10D51D64716}"/>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76729536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48E-2256-416A-B9C4-530513FE09F5}"/>
              </a:ext>
            </a:extLst>
          </p:cNvPr>
          <p:cNvSpPr>
            <a:spLocks noGrp="1"/>
          </p:cNvSpPr>
          <p:nvPr>
            <p:ph type="title"/>
          </p:nvPr>
        </p:nvSpPr>
        <p:spPr/>
        <p:txBody>
          <a:bodyPr/>
          <a:lstStyle/>
          <a:p>
            <a:r>
              <a:rPr lang="en-CA" dirty="0"/>
              <a:t>Create a shared purpose </a:t>
            </a:r>
            <a:r>
              <a:rPr lang="en-CA" sz="2800" b="0" dirty="0"/>
              <a:t>(required)</a:t>
            </a:r>
            <a:endParaRPr lang="en-CA" b="0" dirty="0"/>
          </a:p>
        </p:txBody>
      </p:sp>
      <p:sp>
        <p:nvSpPr>
          <p:cNvPr id="3" name="Text Placeholder 2">
            <a:extLst>
              <a:ext uri="{FF2B5EF4-FFF2-40B4-BE49-F238E27FC236}">
                <a16:creationId xmlns:a16="http://schemas.microsoft.com/office/drawing/2014/main" id="{18FDB6DC-54CC-4DC4-9896-0DDBC8A282D9}"/>
              </a:ext>
            </a:extLst>
          </p:cNvPr>
          <p:cNvSpPr>
            <a:spLocks noGrp="1"/>
          </p:cNvSpPr>
          <p:nvPr>
            <p:ph type="body" idx="1"/>
          </p:nvPr>
        </p:nvSpPr>
        <p:spPr/>
        <p:txBody>
          <a:bodyPr/>
          <a:lstStyle/>
          <a:p>
            <a:r>
              <a:rPr lang="en-CA" dirty="0"/>
              <a:t>Activity 1</a:t>
            </a:r>
          </a:p>
        </p:txBody>
      </p:sp>
    </p:spTree>
    <p:extLst>
      <p:ext uri="{BB962C8B-B14F-4D97-AF65-F5344CB8AC3E}">
        <p14:creationId xmlns:p14="http://schemas.microsoft.com/office/powerpoint/2010/main" val="220510470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1AF9-41DC-4D3E-A826-6411F6B88B81}"/>
              </a:ext>
            </a:extLst>
          </p:cNvPr>
          <p:cNvSpPr>
            <a:spLocks noGrp="1"/>
          </p:cNvSpPr>
          <p:nvPr>
            <p:ph type="title"/>
          </p:nvPr>
        </p:nvSpPr>
        <p:spPr/>
        <p:txBody>
          <a:bodyPr>
            <a:normAutofit fontScale="90000"/>
          </a:bodyPr>
          <a:lstStyle/>
          <a:p>
            <a:r>
              <a:rPr lang="en-CA" dirty="0"/>
              <a:t>What things will contribute to effective resolution of conflict?</a:t>
            </a:r>
          </a:p>
        </p:txBody>
      </p:sp>
      <p:sp>
        <p:nvSpPr>
          <p:cNvPr id="3" name="Content Placeholder 2">
            <a:extLst>
              <a:ext uri="{FF2B5EF4-FFF2-40B4-BE49-F238E27FC236}">
                <a16:creationId xmlns:a16="http://schemas.microsoft.com/office/drawing/2014/main" id="{16A5F753-7B45-4ACB-A845-E10D51D64716}"/>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359706455"/>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A469-78B8-44D3-AA62-2F2EE7877A01}"/>
              </a:ext>
            </a:extLst>
          </p:cNvPr>
          <p:cNvSpPr>
            <a:spLocks noGrp="1"/>
          </p:cNvSpPr>
          <p:nvPr>
            <p:ph type="title"/>
          </p:nvPr>
        </p:nvSpPr>
        <p:spPr/>
        <p:txBody>
          <a:bodyPr/>
          <a:lstStyle/>
          <a:p>
            <a:r>
              <a:rPr lang="en-CA" dirty="0"/>
              <a:t>Tie the Pieces Together</a:t>
            </a:r>
          </a:p>
        </p:txBody>
      </p:sp>
      <p:sp>
        <p:nvSpPr>
          <p:cNvPr id="3" name="Content Placeholder 2">
            <a:extLst>
              <a:ext uri="{FF2B5EF4-FFF2-40B4-BE49-F238E27FC236}">
                <a16:creationId xmlns:a16="http://schemas.microsoft.com/office/drawing/2014/main" id="{08EA5530-B679-41B9-96E9-0FA16AE4775C}"/>
              </a:ext>
            </a:extLst>
          </p:cNvPr>
          <p:cNvSpPr>
            <a:spLocks noGrp="1"/>
          </p:cNvSpPr>
          <p:nvPr>
            <p:ph idx="1"/>
          </p:nvPr>
        </p:nvSpPr>
        <p:spPr>
          <a:xfrm>
            <a:off x="457200" y="1450430"/>
            <a:ext cx="8229600" cy="4525963"/>
          </a:xfrm>
        </p:spPr>
        <p:txBody>
          <a:bodyPr>
            <a:normAutofit/>
          </a:bodyPr>
          <a:lstStyle/>
          <a:p>
            <a:pPr marL="0" indent="0">
              <a:buNone/>
            </a:pPr>
            <a:r>
              <a:rPr lang="en-CA" sz="2600" dirty="0"/>
              <a:t>Create a summary document of the top 5-6 themes your team identified from the previous slides.</a:t>
            </a:r>
          </a:p>
          <a:p>
            <a:pPr marL="0" indent="0">
              <a:buNone/>
            </a:pPr>
            <a:r>
              <a:rPr lang="en-CA" sz="2600" dirty="0"/>
              <a:t>Your Teamwork Agreement should include:</a:t>
            </a:r>
          </a:p>
          <a:p>
            <a:pPr marL="514350" indent="-514350">
              <a:buAutoNum type="arabicPeriod"/>
            </a:pPr>
            <a:r>
              <a:rPr lang="en-CA" sz="2600" dirty="0"/>
              <a:t>A broad statement of your team’s shared values and purpose (Activity #1)</a:t>
            </a:r>
          </a:p>
          <a:p>
            <a:pPr marL="514350" indent="-514350">
              <a:buAutoNum type="arabicPeriod"/>
            </a:pPr>
            <a:r>
              <a:rPr lang="en-CA" sz="2600" dirty="0"/>
              <a:t>How your team will work together to foster teamwork and communication.</a:t>
            </a:r>
          </a:p>
          <a:p>
            <a:pPr marL="514350" indent="-514350">
              <a:buAutoNum type="arabicPeriod"/>
            </a:pPr>
            <a:r>
              <a:rPr lang="en-CA" sz="2600" dirty="0"/>
              <a:t>How conflicts and challenges will be resolved. </a:t>
            </a:r>
          </a:p>
        </p:txBody>
      </p:sp>
    </p:spTree>
    <p:extLst>
      <p:ext uri="{BB962C8B-B14F-4D97-AF65-F5344CB8AC3E}">
        <p14:creationId xmlns:p14="http://schemas.microsoft.com/office/powerpoint/2010/main" val="290545264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A469-78B8-44D3-AA62-2F2EE7877A01}"/>
              </a:ext>
            </a:extLst>
          </p:cNvPr>
          <p:cNvSpPr>
            <a:spLocks noGrp="1"/>
          </p:cNvSpPr>
          <p:nvPr>
            <p:ph type="title"/>
          </p:nvPr>
        </p:nvSpPr>
        <p:spPr/>
        <p:txBody>
          <a:bodyPr/>
          <a:lstStyle/>
          <a:p>
            <a:r>
              <a:rPr lang="en-CA" dirty="0"/>
              <a:t>Sample Teamwork Agreement #1</a:t>
            </a:r>
          </a:p>
        </p:txBody>
      </p:sp>
      <p:pic>
        <p:nvPicPr>
          <p:cNvPr id="4" name="Picture 3">
            <a:extLst>
              <a:ext uri="{FF2B5EF4-FFF2-40B4-BE49-F238E27FC236}">
                <a16:creationId xmlns:a16="http://schemas.microsoft.com/office/drawing/2014/main" id="{B52080FD-E80B-486D-938F-60C6DF86D7D3}"/>
              </a:ext>
            </a:extLst>
          </p:cNvPr>
          <p:cNvPicPr>
            <a:picLocks noChangeAspect="1"/>
          </p:cNvPicPr>
          <p:nvPr/>
        </p:nvPicPr>
        <p:blipFill rotWithShape="1">
          <a:blip r:embed="rId2"/>
          <a:srcRect l="9837" t="24801" r="10001" b="6600"/>
          <a:stretch/>
        </p:blipFill>
        <p:spPr>
          <a:xfrm>
            <a:off x="308628" y="1400374"/>
            <a:ext cx="8526744" cy="4104456"/>
          </a:xfrm>
          <a:prstGeom prst="rect">
            <a:avLst/>
          </a:prstGeom>
        </p:spPr>
      </p:pic>
    </p:spTree>
    <p:extLst>
      <p:ext uri="{BB962C8B-B14F-4D97-AF65-F5344CB8AC3E}">
        <p14:creationId xmlns:p14="http://schemas.microsoft.com/office/powerpoint/2010/main" val="526925838"/>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A469-78B8-44D3-AA62-2F2EE7877A01}"/>
              </a:ext>
            </a:extLst>
          </p:cNvPr>
          <p:cNvSpPr>
            <a:spLocks noGrp="1"/>
          </p:cNvSpPr>
          <p:nvPr>
            <p:ph type="title"/>
          </p:nvPr>
        </p:nvSpPr>
        <p:spPr/>
        <p:txBody>
          <a:bodyPr/>
          <a:lstStyle/>
          <a:p>
            <a:r>
              <a:rPr lang="en-CA" dirty="0"/>
              <a:t>Sample Teamwork Agreement #2</a:t>
            </a:r>
          </a:p>
        </p:txBody>
      </p:sp>
      <p:sp>
        <p:nvSpPr>
          <p:cNvPr id="5" name="Content Placeholder 4">
            <a:extLst>
              <a:ext uri="{FF2B5EF4-FFF2-40B4-BE49-F238E27FC236}">
                <a16:creationId xmlns:a16="http://schemas.microsoft.com/office/drawing/2014/main" id="{E8F4ED43-347E-45CF-AB90-D2729978403B}"/>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0DD03F2E-8B6D-4CBA-A7B8-B06515FBAD2E}"/>
              </a:ext>
            </a:extLst>
          </p:cNvPr>
          <p:cNvPicPr>
            <a:picLocks noChangeAspect="1"/>
          </p:cNvPicPr>
          <p:nvPr/>
        </p:nvPicPr>
        <p:blipFill rotWithShape="1">
          <a:blip r:embed="rId2"/>
          <a:srcRect l="20076" t="20601" r="12988" b="14444"/>
          <a:stretch/>
        </p:blipFill>
        <p:spPr>
          <a:xfrm>
            <a:off x="457201" y="1417638"/>
            <a:ext cx="8413702" cy="4592612"/>
          </a:xfrm>
          <a:prstGeom prst="rect">
            <a:avLst/>
          </a:prstGeom>
        </p:spPr>
      </p:pic>
    </p:spTree>
    <p:extLst>
      <p:ext uri="{BB962C8B-B14F-4D97-AF65-F5344CB8AC3E}">
        <p14:creationId xmlns:p14="http://schemas.microsoft.com/office/powerpoint/2010/main" val="332053752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A469-78B8-44D3-AA62-2F2EE7877A01}"/>
              </a:ext>
            </a:extLst>
          </p:cNvPr>
          <p:cNvSpPr>
            <a:spLocks noGrp="1"/>
          </p:cNvSpPr>
          <p:nvPr>
            <p:ph type="title"/>
          </p:nvPr>
        </p:nvSpPr>
        <p:spPr/>
        <p:txBody>
          <a:bodyPr>
            <a:normAutofit fontScale="90000"/>
          </a:bodyPr>
          <a:lstStyle/>
          <a:p>
            <a:r>
              <a:rPr lang="en-CA" dirty="0"/>
              <a:t>Implementing Your Teamwork Agreement</a:t>
            </a:r>
          </a:p>
        </p:txBody>
      </p:sp>
      <p:sp>
        <p:nvSpPr>
          <p:cNvPr id="3" name="Content Placeholder 2">
            <a:extLst>
              <a:ext uri="{FF2B5EF4-FFF2-40B4-BE49-F238E27FC236}">
                <a16:creationId xmlns:a16="http://schemas.microsoft.com/office/drawing/2014/main" id="{08EA5530-B679-41B9-96E9-0FA16AE4775C}"/>
              </a:ext>
            </a:extLst>
          </p:cNvPr>
          <p:cNvSpPr>
            <a:spLocks noGrp="1"/>
          </p:cNvSpPr>
          <p:nvPr>
            <p:ph idx="1"/>
          </p:nvPr>
        </p:nvSpPr>
        <p:spPr/>
        <p:txBody>
          <a:bodyPr>
            <a:normAutofit fontScale="92500" lnSpcReduction="20000"/>
          </a:bodyPr>
          <a:lstStyle/>
          <a:p>
            <a:r>
              <a:rPr lang="en-CA" dirty="0"/>
              <a:t>It is helpful to post your Teamwork Agreement somewhere visible.</a:t>
            </a:r>
          </a:p>
          <a:p>
            <a:r>
              <a:rPr lang="en-CA" dirty="0"/>
              <a:t>Refer to the Agreement when you get the sense the team is not functioning as it should.</a:t>
            </a:r>
          </a:p>
          <a:p>
            <a:r>
              <a:rPr lang="en-CA" dirty="0"/>
              <a:t>Challenge team members on adhering to the agreement early and often.</a:t>
            </a:r>
          </a:p>
          <a:p>
            <a:r>
              <a:rPr lang="en-CA" dirty="0"/>
              <a:t>Model the group guidelines in your own practice.</a:t>
            </a:r>
          </a:p>
          <a:p>
            <a:r>
              <a:rPr lang="en-CA" dirty="0"/>
              <a:t>Make a point to revisit the agreement occasionally. It is a living document that changes with your team. Decide how often this should be.</a:t>
            </a:r>
          </a:p>
        </p:txBody>
      </p:sp>
    </p:spTree>
    <p:extLst>
      <p:ext uri="{BB962C8B-B14F-4D97-AF65-F5344CB8AC3E}">
        <p14:creationId xmlns:p14="http://schemas.microsoft.com/office/powerpoint/2010/main" val="939567927"/>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3D7F-87E9-4B75-BC19-18546BA53D3F}"/>
              </a:ext>
            </a:extLst>
          </p:cNvPr>
          <p:cNvSpPr>
            <a:spLocks noGrp="1"/>
          </p:cNvSpPr>
          <p:nvPr>
            <p:ph type="title"/>
          </p:nvPr>
        </p:nvSpPr>
        <p:spPr/>
        <p:txBody>
          <a:bodyPr>
            <a:normAutofit/>
          </a:bodyPr>
          <a:lstStyle/>
          <a:p>
            <a:r>
              <a:rPr lang="en-CA" dirty="0"/>
              <a:t>Objectives</a:t>
            </a:r>
          </a:p>
        </p:txBody>
      </p:sp>
      <p:sp>
        <p:nvSpPr>
          <p:cNvPr id="3" name="Content Placeholder 2">
            <a:extLst>
              <a:ext uri="{FF2B5EF4-FFF2-40B4-BE49-F238E27FC236}">
                <a16:creationId xmlns:a16="http://schemas.microsoft.com/office/drawing/2014/main" id="{992DC75D-1969-448E-9217-F33D2E9BA783}"/>
              </a:ext>
            </a:extLst>
          </p:cNvPr>
          <p:cNvSpPr>
            <a:spLocks noGrp="1"/>
          </p:cNvSpPr>
          <p:nvPr>
            <p:ph idx="1"/>
          </p:nvPr>
        </p:nvSpPr>
        <p:spPr/>
        <p:txBody>
          <a:bodyPr/>
          <a:lstStyle/>
          <a:p>
            <a:pPr marL="514350" indent="-514350">
              <a:buFont typeface="+mj-lt"/>
              <a:buAutoNum type="arabicPeriod"/>
            </a:pPr>
            <a:r>
              <a:rPr lang="en-US" sz="2600" dirty="0"/>
              <a:t>Describe the importance of developing a shared purpose as a team.</a:t>
            </a:r>
          </a:p>
          <a:p>
            <a:pPr marL="514350" indent="-514350">
              <a:buFont typeface="+mj-lt"/>
              <a:buAutoNum type="arabicPeriod"/>
            </a:pPr>
            <a:r>
              <a:rPr lang="en-US" sz="2600" dirty="0"/>
              <a:t>Identify individual values to inform and decide on team values.</a:t>
            </a:r>
          </a:p>
          <a:p>
            <a:pPr marL="514350" indent="-514350">
              <a:buFont typeface="+mj-lt"/>
              <a:buAutoNum type="arabicPeriod"/>
            </a:pPr>
            <a:r>
              <a:rPr lang="en-US" sz="2600" dirty="0"/>
              <a:t>Create a shared purpose statement as a team.</a:t>
            </a:r>
          </a:p>
          <a:p>
            <a:pPr marL="514350" indent="-514350">
              <a:buFont typeface="+mj-lt"/>
              <a:buAutoNum type="arabicPeriod"/>
            </a:pPr>
            <a:r>
              <a:rPr lang="en-US" sz="2600" dirty="0"/>
              <a:t>Plan how to apply and integrate your shared purpose into team activities.</a:t>
            </a:r>
          </a:p>
          <a:p>
            <a:endParaRPr lang="en-CA" dirty="0"/>
          </a:p>
        </p:txBody>
      </p:sp>
    </p:spTree>
    <p:extLst>
      <p:ext uri="{BB962C8B-B14F-4D97-AF65-F5344CB8AC3E}">
        <p14:creationId xmlns:p14="http://schemas.microsoft.com/office/powerpoint/2010/main" val="3622440570"/>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6AEF-4767-4307-9DEE-355B6A953EC6}"/>
              </a:ext>
            </a:extLst>
          </p:cNvPr>
          <p:cNvSpPr>
            <a:spLocks noGrp="1"/>
          </p:cNvSpPr>
          <p:nvPr>
            <p:ph type="title"/>
          </p:nvPr>
        </p:nvSpPr>
        <p:spPr/>
        <p:txBody>
          <a:bodyPr/>
          <a:lstStyle/>
          <a:p>
            <a:r>
              <a:rPr lang="en-CA" dirty="0"/>
              <a:t>Why is Shared Purpose Important?</a:t>
            </a:r>
          </a:p>
        </p:txBody>
      </p:sp>
      <p:sp>
        <p:nvSpPr>
          <p:cNvPr id="3" name="Content Placeholder 2">
            <a:extLst>
              <a:ext uri="{FF2B5EF4-FFF2-40B4-BE49-F238E27FC236}">
                <a16:creationId xmlns:a16="http://schemas.microsoft.com/office/drawing/2014/main" id="{10CB07F5-738E-4543-AB9F-C9D50F7EC227}"/>
              </a:ext>
            </a:extLst>
          </p:cNvPr>
          <p:cNvSpPr>
            <a:spLocks noGrp="1"/>
          </p:cNvSpPr>
          <p:nvPr>
            <p:ph idx="1"/>
          </p:nvPr>
        </p:nvSpPr>
        <p:spPr/>
        <p:txBody>
          <a:bodyPr/>
          <a:lstStyle/>
          <a:p>
            <a:r>
              <a:rPr lang="en-CA" sz="2600" dirty="0"/>
              <a:t>Shared purpose is what happens when a group of individuals align their belief systems or values with a common challenge, vision or goal.</a:t>
            </a:r>
            <a:r>
              <a:rPr lang="en-CA" sz="2600" baseline="30000" dirty="0"/>
              <a:t> </a:t>
            </a:r>
          </a:p>
          <a:p>
            <a:r>
              <a:rPr lang="en-CA" sz="2600" dirty="0"/>
              <a:t>It’s the “why” of change. </a:t>
            </a:r>
          </a:p>
          <a:p>
            <a:r>
              <a:rPr lang="en-CA" sz="2600" dirty="0"/>
              <a:t>Enables a team to discover why a change is important to them and the work they do.</a:t>
            </a:r>
          </a:p>
          <a:p>
            <a:endParaRPr lang="en-CA" dirty="0"/>
          </a:p>
        </p:txBody>
      </p:sp>
    </p:spTree>
    <p:extLst>
      <p:ext uri="{BB962C8B-B14F-4D97-AF65-F5344CB8AC3E}">
        <p14:creationId xmlns:p14="http://schemas.microsoft.com/office/powerpoint/2010/main" val="307667927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A960-292F-4973-92CE-6C8A08D5E989}"/>
              </a:ext>
            </a:extLst>
          </p:cNvPr>
          <p:cNvSpPr>
            <a:spLocks noGrp="1"/>
          </p:cNvSpPr>
          <p:nvPr>
            <p:ph type="title"/>
          </p:nvPr>
        </p:nvSpPr>
        <p:spPr>
          <a:xfrm>
            <a:off x="-252536" y="274638"/>
            <a:ext cx="9577064" cy="1143000"/>
          </a:xfrm>
        </p:spPr>
        <p:txBody>
          <a:bodyPr>
            <a:normAutofit/>
          </a:bodyPr>
          <a:lstStyle/>
          <a:p>
            <a:r>
              <a:rPr lang="en-CA" dirty="0"/>
              <a:t>Team Activity #1</a:t>
            </a:r>
          </a:p>
        </p:txBody>
      </p:sp>
      <p:sp>
        <p:nvSpPr>
          <p:cNvPr id="3" name="Content Placeholder 2">
            <a:extLst>
              <a:ext uri="{FF2B5EF4-FFF2-40B4-BE49-F238E27FC236}">
                <a16:creationId xmlns:a16="http://schemas.microsoft.com/office/drawing/2014/main" id="{218BD870-6D5A-4B38-88B6-DA6C7E135CED}"/>
              </a:ext>
            </a:extLst>
          </p:cNvPr>
          <p:cNvSpPr>
            <a:spLocks noGrp="1"/>
          </p:cNvSpPr>
          <p:nvPr>
            <p:ph idx="1"/>
          </p:nvPr>
        </p:nvSpPr>
        <p:spPr>
          <a:xfrm>
            <a:off x="457200" y="1556792"/>
            <a:ext cx="8229600" cy="4237931"/>
          </a:xfrm>
        </p:spPr>
        <p:txBody>
          <a:bodyPr>
            <a:normAutofit fontScale="92500"/>
          </a:bodyPr>
          <a:lstStyle/>
          <a:p>
            <a:r>
              <a:rPr lang="en-CA" dirty="0"/>
              <a:t>You will be placed in break-out rooms with your teams </a:t>
            </a:r>
          </a:p>
          <a:p>
            <a:pPr lvl="1"/>
            <a:r>
              <a:rPr lang="en-CA" dirty="0"/>
              <a:t>If you are solo on the call today, you will be paired with a facilitator or other solo participants</a:t>
            </a:r>
          </a:p>
          <a:p>
            <a:pPr lvl="1"/>
            <a:r>
              <a:rPr lang="en-CA" dirty="0"/>
              <a:t>If you are completing this by email, you may need to comment or identify a timeline of soliciting input from the other members on your team</a:t>
            </a:r>
          </a:p>
          <a:p>
            <a:r>
              <a:rPr lang="en-CA" dirty="0"/>
              <a:t>Identify a facilitator, a note taker (who can share their screen) and who will submit the work</a:t>
            </a:r>
          </a:p>
          <a:p>
            <a:endParaRPr lang="en-CA" dirty="0"/>
          </a:p>
          <a:p>
            <a:endParaRPr lang="en-CA" dirty="0"/>
          </a:p>
          <a:p>
            <a:endParaRPr lang="en-CA" dirty="0"/>
          </a:p>
        </p:txBody>
      </p:sp>
    </p:spTree>
    <p:extLst>
      <p:ext uri="{BB962C8B-B14F-4D97-AF65-F5344CB8AC3E}">
        <p14:creationId xmlns:p14="http://schemas.microsoft.com/office/powerpoint/2010/main" val="342557091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78D7-DD98-47C9-879B-C3CAC38F0A86}"/>
              </a:ext>
            </a:extLst>
          </p:cNvPr>
          <p:cNvSpPr>
            <a:spLocks noGrp="1"/>
          </p:cNvSpPr>
          <p:nvPr>
            <p:ph type="title"/>
          </p:nvPr>
        </p:nvSpPr>
        <p:spPr/>
        <p:txBody>
          <a:bodyPr/>
          <a:lstStyle/>
          <a:p>
            <a:r>
              <a:rPr lang="en-CA" dirty="0"/>
              <a:t>Activity Overview</a:t>
            </a:r>
          </a:p>
        </p:txBody>
      </p:sp>
      <p:sp>
        <p:nvSpPr>
          <p:cNvPr id="3" name="Content Placeholder 2">
            <a:extLst>
              <a:ext uri="{FF2B5EF4-FFF2-40B4-BE49-F238E27FC236}">
                <a16:creationId xmlns:a16="http://schemas.microsoft.com/office/drawing/2014/main" id="{C89B7EB0-F197-4AA1-9AA2-2EF2B5299DE1}"/>
              </a:ext>
            </a:extLst>
          </p:cNvPr>
          <p:cNvSpPr>
            <a:spLocks noGrp="1"/>
          </p:cNvSpPr>
          <p:nvPr>
            <p:ph idx="1"/>
          </p:nvPr>
        </p:nvSpPr>
        <p:spPr>
          <a:xfrm>
            <a:off x="457200" y="1340768"/>
            <a:ext cx="8229600" cy="4785395"/>
          </a:xfrm>
        </p:spPr>
        <p:txBody>
          <a:bodyPr>
            <a:normAutofit fontScale="92500" lnSpcReduction="20000"/>
          </a:bodyPr>
          <a:lstStyle/>
          <a:p>
            <a:pPr marL="971550" lvl="1" indent="-514350">
              <a:buFont typeface="+mj-lt"/>
              <a:buAutoNum type="arabicPeriod"/>
            </a:pPr>
            <a:r>
              <a:rPr lang="en-CA" dirty="0"/>
              <a:t>Complete introductions.</a:t>
            </a:r>
          </a:p>
          <a:p>
            <a:pPr lvl="2">
              <a:buFontTx/>
              <a:buChar char="-"/>
            </a:pPr>
            <a:r>
              <a:rPr lang="en-CA" dirty="0"/>
              <a:t>Name, clinical role and site(s), one thing you are proud of at work.</a:t>
            </a:r>
          </a:p>
          <a:p>
            <a:pPr lvl="2">
              <a:buFontTx/>
              <a:buChar char="-"/>
            </a:pPr>
            <a:r>
              <a:rPr lang="en-CA" dirty="0"/>
              <a:t>Name the next person you are passing it over to.</a:t>
            </a:r>
          </a:p>
          <a:p>
            <a:pPr lvl="2">
              <a:buFontTx/>
              <a:buChar char="-"/>
            </a:pPr>
            <a:r>
              <a:rPr lang="en-CA" dirty="0"/>
              <a:t>Not ready? Just say ‘pass’ and let the conversation come back to you.</a:t>
            </a:r>
          </a:p>
          <a:p>
            <a:pPr marL="971550" lvl="1" indent="-514350">
              <a:buFont typeface="+mj-lt"/>
              <a:buAutoNum type="arabicPeriod"/>
            </a:pPr>
            <a:r>
              <a:rPr lang="en-CA" dirty="0"/>
              <a:t>What is OUD care and why is it important? </a:t>
            </a:r>
          </a:p>
          <a:p>
            <a:pPr marL="971550" lvl="1" indent="-514350">
              <a:buFont typeface="+mj-lt"/>
              <a:buAutoNum type="arabicPeriod"/>
            </a:pPr>
            <a:r>
              <a:rPr lang="en-CA" dirty="0"/>
              <a:t>What are my personal values?</a:t>
            </a:r>
          </a:p>
          <a:p>
            <a:pPr marL="971550" lvl="1" indent="-514350">
              <a:buFont typeface="+mj-lt"/>
              <a:buAutoNum type="arabicPeriod"/>
            </a:pPr>
            <a:r>
              <a:rPr lang="en-CA" dirty="0"/>
              <a:t>What are our shared values?</a:t>
            </a:r>
          </a:p>
          <a:p>
            <a:pPr marL="971550" lvl="1" indent="-514350">
              <a:buFont typeface="+mj-lt"/>
              <a:buAutoNum type="arabicPeriod"/>
            </a:pPr>
            <a:r>
              <a:rPr lang="en-CA" dirty="0"/>
              <a:t>Putting it together in your Shared Purpose &amp; Value Statement</a:t>
            </a:r>
          </a:p>
          <a:p>
            <a:pPr marL="971550" lvl="1" indent="-514350">
              <a:buFont typeface="+mj-lt"/>
              <a:buAutoNum type="arabicPeriod"/>
            </a:pPr>
            <a:r>
              <a:rPr lang="en-CA" dirty="0"/>
              <a:t>Submit your shared purpose to </a:t>
            </a:r>
            <a:r>
              <a:rPr lang="en-CA" dirty="0">
                <a:hlinkClick r:id="rId2"/>
              </a:rPr>
              <a:t>loud@bcpsqc.ca</a:t>
            </a:r>
            <a:r>
              <a:rPr lang="en-CA" dirty="0"/>
              <a:t> by November 1.</a:t>
            </a:r>
          </a:p>
        </p:txBody>
      </p:sp>
    </p:spTree>
    <p:extLst>
      <p:ext uri="{BB962C8B-B14F-4D97-AF65-F5344CB8AC3E}">
        <p14:creationId xmlns:p14="http://schemas.microsoft.com/office/powerpoint/2010/main" val="995789106"/>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78D7-DD98-47C9-879B-C3CAC38F0A86}"/>
              </a:ext>
            </a:extLst>
          </p:cNvPr>
          <p:cNvSpPr>
            <a:spLocks noGrp="1"/>
          </p:cNvSpPr>
          <p:nvPr>
            <p:ph type="title"/>
          </p:nvPr>
        </p:nvSpPr>
        <p:spPr/>
        <p:txBody>
          <a:bodyPr/>
          <a:lstStyle/>
          <a:p>
            <a:r>
              <a:rPr lang="en-CA" dirty="0"/>
              <a:t>Introductions</a:t>
            </a:r>
          </a:p>
        </p:txBody>
      </p:sp>
      <p:sp>
        <p:nvSpPr>
          <p:cNvPr id="3" name="Content Placeholder 2">
            <a:extLst>
              <a:ext uri="{FF2B5EF4-FFF2-40B4-BE49-F238E27FC236}">
                <a16:creationId xmlns:a16="http://schemas.microsoft.com/office/drawing/2014/main" id="{C89B7EB0-F197-4AA1-9AA2-2EF2B5299DE1}"/>
              </a:ext>
            </a:extLst>
          </p:cNvPr>
          <p:cNvSpPr>
            <a:spLocks noGrp="1"/>
          </p:cNvSpPr>
          <p:nvPr>
            <p:ph idx="1"/>
          </p:nvPr>
        </p:nvSpPr>
        <p:spPr>
          <a:xfrm>
            <a:off x="457200" y="1340768"/>
            <a:ext cx="8229600" cy="4785395"/>
          </a:xfrm>
        </p:spPr>
        <p:txBody>
          <a:bodyPr>
            <a:normAutofit/>
          </a:bodyPr>
          <a:lstStyle/>
          <a:p>
            <a:pPr lvl="1"/>
            <a:r>
              <a:rPr lang="en-CA" sz="2400" dirty="0"/>
              <a:t>Your name</a:t>
            </a:r>
          </a:p>
          <a:p>
            <a:pPr lvl="1"/>
            <a:r>
              <a:rPr lang="en-CA" sz="2400" dirty="0"/>
              <a:t>Clinical role and site(s) where you work</a:t>
            </a:r>
          </a:p>
          <a:p>
            <a:pPr lvl="1"/>
            <a:r>
              <a:rPr lang="en-CA" sz="2400" dirty="0"/>
              <a:t>One thing you are proud of at work</a:t>
            </a:r>
          </a:p>
          <a:p>
            <a:pPr lvl="1"/>
            <a:r>
              <a:rPr lang="en-CA" sz="2400" dirty="0"/>
              <a:t>One thing you find joy in at work</a:t>
            </a:r>
          </a:p>
          <a:p>
            <a:pPr lvl="1"/>
            <a:r>
              <a:rPr lang="en-CA" sz="2400" dirty="0"/>
              <a:t>Name the next person you are passing it over to.</a:t>
            </a:r>
          </a:p>
          <a:p>
            <a:pPr lvl="1"/>
            <a:r>
              <a:rPr lang="en-CA" sz="2400" dirty="0"/>
              <a:t>Not ready yet? Just say ‘pass’ and let the conversation come back to you.</a:t>
            </a:r>
          </a:p>
        </p:txBody>
      </p:sp>
    </p:spTree>
    <p:extLst>
      <p:ext uri="{BB962C8B-B14F-4D97-AF65-F5344CB8AC3E}">
        <p14:creationId xmlns:p14="http://schemas.microsoft.com/office/powerpoint/2010/main" val="2631702162"/>
      </p:ext>
    </p:extLst>
  </p:cSld>
  <p:clrMapOvr>
    <a:masterClrMapping/>
  </p:clrMapOvr>
  <mc:AlternateContent xmlns:mc="http://schemas.openxmlformats.org/markup-compatibility/2006" xmlns:p14="http://schemas.microsoft.com/office/powerpoint/2010/main">
    <mc:Choice Requires="p14">
      <p:transition spd="slow" p14:dur="3000" advClick="0" advTm="7000"/>
    </mc:Choice>
    <mc:Fallback xmlns="">
      <p:transition spd="slow" advClick="0" advTm="7000"/>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C4C224"/>
      </a:accent1>
      <a:accent2>
        <a:srgbClr val="7F7871"/>
      </a:accent2>
      <a:accent3>
        <a:srgbClr val="316767"/>
      </a:accent3>
      <a:accent4>
        <a:srgbClr val="7DDCD4"/>
      </a:accent4>
      <a:accent5>
        <a:srgbClr val="02B19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2491013A7EE049BCA9104FA6C76766" ma:contentTypeVersion="11" ma:contentTypeDescription="Create a new document." ma:contentTypeScope="" ma:versionID="c7dafd012bae4cd844d856d7126c6cb2">
  <xsd:schema xmlns:xsd="http://www.w3.org/2001/XMLSchema" xmlns:xs="http://www.w3.org/2001/XMLSchema" xmlns:p="http://schemas.microsoft.com/office/2006/metadata/properties" xmlns:ns2="1abee5e1-5b2e-4c85-a3a7-7c4a9892e59d" xmlns:ns3="a6c06886-79f2-4c05-97d4-402844652c3f" targetNamespace="http://schemas.microsoft.com/office/2006/metadata/properties" ma:root="true" ma:fieldsID="53da9a174321906cc0fd3ad562438528" ns2:_="" ns3:_="">
    <xsd:import namespace="1abee5e1-5b2e-4c85-a3a7-7c4a9892e59d"/>
    <xsd:import namespace="a6c06886-79f2-4c05-97d4-402844652c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ee5e1-5b2e-4c85-a3a7-7c4a9892e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c06886-79f2-4c05-97d4-402844652c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167158-B179-493C-BFEB-C0794E222640}">
  <ds:schemaRefs>
    <ds:schemaRef ds:uri="http://schemas.microsoft.com/sharepoint/v3/contenttype/forms"/>
  </ds:schemaRefs>
</ds:datastoreItem>
</file>

<file path=customXml/itemProps2.xml><?xml version="1.0" encoding="utf-8"?>
<ds:datastoreItem xmlns:ds="http://schemas.openxmlformats.org/officeDocument/2006/customXml" ds:itemID="{4E39A171-CD92-4B08-A0C3-00FFAA6F3F27}">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2006/metadata/properties"/>
    <ds:schemaRef ds:uri="http://schemas.microsoft.com/office/infopath/2007/PartnerControls"/>
    <ds:schemaRef ds:uri="a6c06886-79f2-4c05-97d4-402844652c3f"/>
    <ds:schemaRef ds:uri="1abee5e1-5b2e-4c85-a3a7-7c4a9892e59d"/>
  </ds:schemaRefs>
</ds:datastoreItem>
</file>

<file path=customXml/itemProps3.xml><?xml version="1.0" encoding="utf-8"?>
<ds:datastoreItem xmlns:ds="http://schemas.openxmlformats.org/officeDocument/2006/customXml" ds:itemID="{4126AE1B-F0D0-4642-9EA8-5CB80BAB4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ee5e1-5b2e-4c85-a3a7-7c4a9892e59d"/>
    <ds:schemaRef ds:uri="a6c06886-79f2-4c05-97d4-402844652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10277</TotalTime>
  <Words>3020</Words>
  <Application>Microsoft Office PowerPoint</Application>
  <PresentationFormat>On-screen Show (4:3)</PresentationFormat>
  <Paragraphs>443</Paragraphs>
  <Slides>44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Alright Sans Extra Thin</vt:lpstr>
      <vt:lpstr>Alright Sans Regular</vt:lpstr>
      <vt:lpstr>Arial</vt:lpstr>
      <vt:lpstr>Calibri</vt:lpstr>
      <vt:lpstr>Calibri Light</vt:lpstr>
      <vt:lpstr>Office Theme</vt:lpstr>
      <vt:lpstr>Action Period 1</vt:lpstr>
      <vt:lpstr>How to use this Workbook</vt:lpstr>
      <vt:lpstr>List of Activities</vt:lpstr>
      <vt:lpstr>Create a shared purpose (required)</vt:lpstr>
      <vt:lpstr>Objectives</vt:lpstr>
      <vt:lpstr>Why is Shared Purpose Important?</vt:lpstr>
      <vt:lpstr>Team Activity #1</vt:lpstr>
      <vt:lpstr>Activity Overview</vt:lpstr>
      <vt:lpstr>Introductions</vt:lpstr>
      <vt:lpstr>What is OUD care and why is it Important?</vt:lpstr>
      <vt:lpstr>What do you value? </vt:lpstr>
      <vt:lpstr>What are our common Values &amp; Ambitions that align us as a team pursuing OUD Care?</vt:lpstr>
      <vt:lpstr>Let’s Create Our Shared Purpose</vt:lpstr>
      <vt:lpstr>Decision Support Tool - Baseline (required)</vt:lpstr>
      <vt:lpstr>Objectives</vt:lpstr>
      <vt:lpstr>Instructions</vt:lpstr>
      <vt:lpstr>Areas of alignment </vt:lpstr>
      <vt:lpstr>Areas of Challenge</vt:lpstr>
      <vt:lpstr>Areas to Explore/Need more Information</vt:lpstr>
      <vt:lpstr>Clear Communication Practice – Walking the Cube (OPTIONAL)</vt:lpstr>
      <vt:lpstr>Objectives</vt:lpstr>
      <vt:lpstr>Instructions</vt:lpstr>
      <vt:lpstr>Experience Cube</vt:lpstr>
      <vt:lpstr>Reflection Questions</vt:lpstr>
      <vt:lpstr>15% Solutions (Optional)</vt:lpstr>
      <vt:lpstr>Objectives</vt:lpstr>
      <vt:lpstr>Instructions</vt:lpstr>
      <vt:lpstr>15% Solutions</vt:lpstr>
      <vt:lpstr>Create a teamwork agreement (optional)</vt:lpstr>
      <vt:lpstr>Objectives</vt:lpstr>
      <vt:lpstr>Instructions</vt:lpstr>
      <vt:lpstr>Review your Shared Purpose &amp; Values</vt:lpstr>
      <vt:lpstr>How are we engaging everyone on this team to achieve our shared purpose?</vt:lpstr>
      <vt:lpstr>How are we listening and incorporating the perspectives of everyone on this team?</vt:lpstr>
      <vt:lpstr>How are we as a team placing equal value on everyone on our team?</vt:lpstr>
      <vt:lpstr>Culture: Current</vt:lpstr>
      <vt:lpstr>Culture: Desired</vt:lpstr>
      <vt:lpstr>Culture Change</vt:lpstr>
      <vt:lpstr>What things will contribute to effective Teamwork and Communication?</vt:lpstr>
      <vt:lpstr>What things will contribute to effective resolution of conflict?</vt:lpstr>
      <vt:lpstr>Tie the Pieces Together</vt:lpstr>
      <vt:lpstr>Sample Teamwork Agreement #1</vt:lpstr>
      <vt:lpstr>Sample Teamwork Agreement #2</vt:lpstr>
      <vt:lpstr>Implementing Your Teamwork Agreement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Virtual with Diabetes Education in BC</dc:title>
  <dc:creator>Raman Bowerbank</dc:creator>
  <cp:lastModifiedBy>Kate Harris</cp:lastModifiedBy>
  <cp:revision>203</cp:revision>
  <dcterms:created xsi:type="dcterms:W3CDTF">2020-04-27T00:04:09Z</dcterms:created>
  <dcterms:modified xsi:type="dcterms:W3CDTF">2020-10-06T13:18:54Z</dcterms:modified>
</cp:coreProperties>
</file>