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675" r:id="rId3"/>
    <p:sldMasterId id="2147483714" r:id="rId4"/>
  </p:sldMasterIdLst>
  <p:notesMasterIdLst>
    <p:notesMasterId r:id="rId19"/>
  </p:notesMasterIdLst>
  <p:handoutMasterIdLst>
    <p:handoutMasterId r:id="rId20"/>
  </p:handoutMasterIdLst>
  <p:sldIdLst>
    <p:sldId id="294" r:id="rId5"/>
    <p:sldId id="274" r:id="rId6"/>
    <p:sldId id="295" r:id="rId7"/>
    <p:sldId id="276" r:id="rId8"/>
    <p:sldId id="296" r:id="rId9"/>
    <p:sldId id="279" r:id="rId10"/>
    <p:sldId id="283" r:id="rId11"/>
    <p:sldId id="287" r:id="rId12"/>
    <p:sldId id="297" r:id="rId13"/>
    <p:sldId id="286" r:id="rId14"/>
    <p:sldId id="289" r:id="rId15"/>
    <p:sldId id="291" r:id="rId16"/>
    <p:sldId id="292"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CE73A7-51DB-565C-70D3-CD5F85AC0C4A}" name="Donna Molina" initials="DM" userId="S::dmolina@bcpsqc.ca::81066cfb-683a-489e-b5ae-fed9d1031d32" providerId="AD"/>
  <p188:author id="{6586C0F3-42CF-A6D4-0ACB-568A03646914}" name="Gabby Santos" initials="GS" userId="S::gabby.santos@healthqualitybc.ca::e31876d7-e9d5-48f0-ae36-ca41c8dfa2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1613B"/>
    <a:srgbClr val="3D3F41"/>
    <a:srgbClr val="628A9C"/>
    <a:srgbClr val="7A736C"/>
    <a:srgbClr val="316768"/>
    <a:srgbClr val="374761"/>
    <a:srgbClr val="5728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2" autoAdjust="0"/>
    <p:restoredTop sz="58402" autoAdjust="0"/>
  </p:normalViewPr>
  <p:slideViewPr>
    <p:cSldViewPr snapToGrid="0" snapToObjects="1">
      <p:cViewPr varScale="1">
        <p:scale>
          <a:sx n="63" d="100"/>
          <a:sy n="63" d="100"/>
        </p:scale>
        <p:origin x="1782" y="7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80" d="100"/>
          <a:sy n="80" d="100"/>
        </p:scale>
        <p:origin x="33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D8078E-8DF4-CD4E-A7A5-8EF3A7CE0E2B}" type="datetimeFigureOut">
              <a:rPr lang="en-US" smtClean="0"/>
              <a:t>11/7/2023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16C448-1846-0C49-A6E2-432F18903284}" type="slidenum">
              <a:rPr lang="en-US" smtClean="0"/>
              <a:t>‹#›</a:t>
            </a:fld>
            <a:endParaRPr lang="en-US"/>
          </a:p>
        </p:txBody>
      </p:sp>
    </p:spTree>
    <p:extLst>
      <p:ext uri="{BB962C8B-B14F-4D97-AF65-F5344CB8AC3E}">
        <p14:creationId xmlns:p14="http://schemas.microsoft.com/office/powerpoint/2010/main" val="994209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8B66A-947A-E44C-BE0B-7CE7442ED5C3}"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9ECFA-0EA2-944D-84D4-413B31CBFFE5}" type="slidenum">
              <a:rPr lang="en-US" smtClean="0"/>
              <a:t>‹#›</a:t>
            </a:fld>
            <a:endParaRPr lang="en-US"/>
          </a:p>
        </p:txBody>
      </p:sp>
    </p:spTree>
    <p:extLst>
      <p:ext uri="{BB962C8B-B14F-4D97-AF65-F5344CB8AC3E}">
        <p14:creationId xmlns:p14="http://schemas.microsoft.com/office/powerpoint/2010/main" val="182957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389ECFA-0EA2-944D-84D4-413B31CBFFE5}" type="slidenum">
              <a:rPr lang="en-US" smtClean="0"/>
              <a:t>1</a:t>
            </a:fld>
            <a:endParaRPr lang="en-US"/>
          </a:p>
        </p:txBody>
      </p:sp>
    </p:spTree>
    <p:extLst>
      <p:ext uri="{BB962C8B-B14F-4D97-AF65-F5344CB8AC3E}">
        <p14:creationId xmlns:p14="http://schemas.microsoft.com/office/powerpoint/2010/main" val="2730990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LCHQ Care Collaborative Overview</a:t>
            </a: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 Aims and Drivers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lright Sans Regular" panose="020005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These are just a few of the drivers and change ideas – we are happy to explore other change ideas or clinical practices that you might have ideas around</a:t>
            </a:r>
          </a:p>
        </p:txBody>
      </p:sp>
      <p:sp>
        <p:nvSpPr>
          <p:cNvPr id="4" name="Slide Number Placeholder 3"/>
          <p:cNvSpPr>
            <a:spLocks noGrp="1"/>
          </p:cNvSpPr>
          <p:nvPr>
            <p:ph type="sldNum" sz="quarter" idx="5"/>
          </p:nvPr>
        </p:nvSpPr>
        <p:spPr/>
        <p:txBody>
          <a:bodyPr/>
          <a:lstStyle/>
          <a:p>
            <a:fld id="{2389ECFA-0EA2-944D-84D4-413B31CBFFE5}" type="slidenum">
              <a:rPr lang="en-US" smtClean="0"/>
              <a:t>10</a:t>
            </a:fld>
            <a:endParaRPr lang="en-US"/>
          </a:p>
        </p:txBody>
      </p:sp>
    </p:spTree>
    <p:extLst>
      <p:ext uri="{BB962C8B-B14F-4D97-AF65-F5344CB8AC3E}">
        <p14:creationId xmlns:p14="http://schemas.microsoft.com/office/powerpoint/2010/main" val="437228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Action &amp; Improvement Team Recruitment</a:t>
            </a: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 What can teams expect? (3 min)</a:t>
            </a:r>
          </a:p>
          <a:p>
            <a:endParaRPr lang="en-US" dirty="0"/>
          </a:p>
          <a:p>
            <a:pPr>
              <a:tabLst>
                <a:tab pos="2971800" algn="ctr"/>
                <a:tab pos="5943600" algn="r"/>
              </a:tabLst>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After teams have formed, participants will: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lright Sans Regular" panose="02000503040000020004" pitchFamily="50" charset="0"/>
              <a:buChar char="-"/>
              <a:tabLst>
                <a:tab pos="2971800" algn="ctr"/>
                <a:tab pos="5943600" algn="r"/>
              </a:tabLst>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Identify their aim, focus and measurement through pre-work in November and December</a:t>
            </a:r>
          </a:p>
          <a:p>
            <a:pPr marL="342900" lvl="0" indent="-342900">
              <a:buFont typeface="Alright Sans Regular" panose="02000503040000020004" pitchFamily="50" charset="0"/>
              <a:buChar char="-"/>
              <a:tabLst>
                <a:tab pos="2971800" algn="ctr"/>
                <a:tab pos="5943600" algn="r"/>
              </a:tabLst>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Receive a robust toolkit (a Change Package) full of change ideas, quality improvement methodologies and clinical resources to guide practice changes in the two streams and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lright Sans Regular" panose="02000503040000020004" pitchFamily="50" charset="0"/>
              <a:buChar char="-"/>
              <a:tabLst>
                <a:tab pos="2971800" algn="ctr"/>
                <a:tab pos="5943600" algn="r"/>
              </a:tabLst>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attend four virtual learning sessions and six coaching calls between January 2024 and October 2024;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lright Sans Regular" panose="02000503040000020004" pitchFamily="50" charset="0"/>
              <a:buChar char="-"/>
              <a:tabLst>
                <a:tab pos="2971800" algn="ctr"/>
                <a:tab pos="5943600" algn="r"/>
              </a:tabLst>
              <a:defRPr/>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Meet with their project teams monthly and submit a progress report </a:t>
            </a:r>
          </a:p>
          <a:p>
            <a:pPr marL="342900" lvl="0" indent="-342900">
              <a:buFont typeface="Alright Sans Regular" panose="02000503040000020004" pitchFamily="50" charset="0"/>
              <a:buChar char="-"/>
              <a:tabLst>
                <a:tab pos="2971800" algn="ctr"/>
                <a:tab pos="5943600" algn="r"/>
              </a:tabLst>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have access to a faculty of subject area experts and mentors from across the province to help implement new practices in a variety of settings;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lright Sans Regular" panose="02000503040000020004" pitchFamily="50" charset="0"/>
              <a:buChar char="-"/>
              <a:tabLst>
                <a:tab pos="2971800" algn="ctr"/>
                <a:tab pos="5943600" algn="r"/>
              </a:tabLst>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be grouped together with other teams who are making similar changes in similar settings for peer-to-peer learning and support;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lright Sans Regular" panose="02000503040000020004" pitchFamily="50" charset="0"/>
              <a:buChar char="-"/>
              <a:tabLst>
                <a:tab pos="2971800" algn="ctr"/>
                <a:tab pos="5943600" algn="r"/>
              </a:tabLst>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be provided with a user-friendly measurement plan will be included with suggested measures for teams to track their improvement efforts and impacts</a:t>
            </a:r>
          </a:p>
          <a:p>
            <a:pPr marL="342900" lvl="0" indent="-342900">
              <a:buFont typeface="Alright Sans Regular" panose="02000503040000020004" pitchFamily="50" charset="0"/>
              <a:buChar char="-"/>
              <a:tabLst>
                <a:tab pos="2971800" algn="ctr"/>
                <a:tab pos="5943600" algn="r"/>
              </a:tabLst>
            </a:pPr>
            <a:endParaRPr lang="en-CA" sz="1800" dirty="0">
              <a:effectLst/>
              <a:latin typeface="Alright Sans Regular" panose="02000503040000020004" pitchFamily="50" charset="0"/>
              <a:ea typeface="Calibri" panose="020F0502020204030204" pitchFamily="34" charset="0"/>
              <a:cs typeface="Times New Roman" panose="02020603050405020304" pitchFamily="18" charset="0"/>
            </a:endParaRPr>
          </a:p>
          <a:p>
            <a:pPr marL="342900" lvl="0" indent="-342900">
              <a:buFont typeface="Alright Sans Regular" panose="02000503040000020004" pitchFamily="50" charset="0"/>
              <a:buChar char="-"/>
              <a:tabLst>
                <a:tab pos="2971800" algn="ctr"/>
                <a:tab pos="5943600" algn="r"/>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Dates of the learning sessions: January 24, Feb. 28, May 8 and Oct. 9, 2024 – 3 hour learning sessions - </a:t>
            </a:r>
          </a:p>
          <a:p>
            <a:endParaRPr lang="en-US" dirty="0"/>
          </a:p>
        </p:txBody>
      </p:sp>
      <p:sp>
        <p:nvSpPr>
          <p:cNvPr id="4" name="Slide Number Placeholder 3"/>
          <p:cNvSpPr>
            <a:spLocks noGrp="1"/>
          </p:cNvSpPr>
          <p:nvPr>
            <p:ph type="sldNum" sz="quarter" idx="5"/>
          </p:nvPr>
        </p:nvSpPr>
        <p:spPr/>
        <p:txBody>
          <a:bodyPr/>
          <a:lstStyle/>
          <a:p>
            <a:fld id="{2389ECFA-0EA2-944D-84D4-413B31CBFFE5}" type="slidenum">
              <a:rPr lang="en-US" smtClean="0"/>
              <a:t>11</a:t>
            </a:fld>
            <a:endParaRPr lang="en-US"/>
          </a:p>
        </p:txBody>
      </p:sp>
    </p:spTree>
    <p:extLst>
      <p:ext uri="{BB962C8B-B14F-4D97-AF65-F5344CB8AC3E}">
        <p14:creationId xmlns:p14="http://schemas.microsoft.com/office/powerpoint/2010/main" val="181552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Action &amp; Improvement Team Recruitment</a:t>
            </a: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 Who can participate? (5 min)</a:t>
            </a:r>
          </a:p>
          <a:p>
            <a:endParaRPr lang="en-US" dirty="0"/>
          </a:p>
          <a:p>
            <a:pPr>
              <a:lnSpc>
                <a:spcPct val="107000"/>
              </a:lnSpc>
              <a:spcAft>
                <a:spcPts val="800"/>
              </a:spcAft>
            </a:pPr>
            <a:r>
              <a:rPr lang="en-CA" sz="1800" dirty="0">
                <a:effectLst/>
                <a:latin typeface="Alright Sans Regular" panose="02000503040000020004" pitchFamily="50" charset="0"/>
                <a:ea typeface="Calibri" panose="020F0502020204030204" pitchFamily="34" charset="0"/>
                <a:cs typeface="Calibri Light" panose="020F0302020204030204" pitchFamily="34" charset="0"/>
              </a:rPr>
              <a:t>Anyone who is interested in improving health care’s carbon footprint! The </a:t>
            </a: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one-year collaborative, starting January 2024, is designed for physicians, nurse practitioners, respiratory therapists and hospital pharmacy teams with their clinical teams: MOAs, pharmacists, allied health, and community services that support the delivery of care. Whether you are looking to start providing low-carbon practice changes for the first time or expanding your current low-carbon practices, participating in LCHQ Care can accelerate those efforts through access to clinical and quality improvement expertise, peer-to-peer learning and mentorship, and curated resources. </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Your project team can include any combination of people you would like! Four to seven members is ideal. Suggested minimum is 3. </a:t>
            </a:r>
          </a:p>
          <a:p>
            <a:pPr>
              <a:lnSpc>
                <a:spcPct val="107000"/>
              </a:lnSpc>
              <a:spcAft>
                <a:spcPts val="800"/>
              </a:spcAft>
            </a:pPr>
            <a:endParaRPr lang="en-CA" sz="1800" dirty="0">
              <a:effectLst/>
              <a:latin typeface="Alright Sans Regular" panose="02000503040000020004" pitchFamily="50"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Teams should have the authority to make decisions for the clinical setting or have the support of decision makers.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lright Sans Regular" panose="02000503040000020004" pitchFamily="50" charset="0"/>
                <a:ea typeface="Calibri" panose="020F0502020204030204" pitchFamily="34" charset="0"/>
                <a:cs typeface="Times New Roman" panose="02020603050405020304" pitchFamily="18" charset="0"/>
              </a:rPr>
              <a:t>No previous experience with quality improvement of low-carbon practice changes is required, and no charge to participate. If you’re interested in providing low-carbon practice changes for the first time, it might feel scary with lots of uncertainty at first. Mentorship helps with this! The collaborative will offer this mentorship as well as supports for creating a new, sustainable flow. You can learn from people who have been in similar shoes and not have to reinvent your own wheel</a:t>
            </a:r>
            <a:r>
              <a:rPr lang="en-CA"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2389ECFA-0EA2-944D-84D4-413B31CBFFE5}" type="slidenum">
              <a:rPr lang="en-US" smtClean="0"/>
              <a:t>12</a:t>
            </a:fld>
            <a:endParaRPr lang="en-US"/>
          </a:p>
        </p:txBody>
      </p:sp>
    </p:spTree>
    <p:extLst>
      <p:ext uri="{BB962C8B-B14F-4D97-AF65-F5344CB8AC3E}">
        <p14:creationId xmlns:p14="http://schemas.microsoft.com/office/powerpoint/2010/main" val="115563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Action &amp; Improvement Team Recruitment</a:t>
            </a: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 Application process (3 min)</a:t>
            </a:r>
          </a:p>
          <a:p>
            <a:endParaRPr lang="en-US" dirty="0"/>
          </a:p>
          <a:p>
            <a:pPr>
              <a:lnSpc>
                <a:spcPct val="107000"/>
              </a:lnSpc>
              <a:spcAft>
                <a:spcPts val="800"/>
              </a:spcAft>
            </a:pPr>
            <a:r>
              <a:rPr lang="en-CA" sz="1800" dirty="0">
                <a:effectLst/>
                <a:latin typeface="Alright Sans Regular" panose="02000503040000020004" pitchFamily="50" charset="0"/>
                <a:ea typeface="Calibri" panose="020F0502020204030204" pitchFamily="34" charset="0"/>
                <a:cs typeface="Calibri Light" panose="020F0302020204030204" pitchFamily="34" charset="0"/>
              </a:rPr>
              <a:t>There is no charge to participate in the collaborative.</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971800" algn="ctr"/>
                <a:tab pos="5943600" algn="r"/>
              </a:tabLst>
            </a:pPr>
            <a:r>
              <a:rPr lang="en-CA" sz="1800" i="1" dirty="0">
                <a:effectLst/>
                <a:latin typeface="Alright Sans Regular" panose="02000503040000020004" pitchFamily="50" charset="0"/>
                <a:ea typeface="Calibri" panose="020F0502020204030204" pitchFamily="34" charset="0"/>
                <a:cs typeface="Times New Roman" panose="02020603050405020304" pitchFamily="18" charset="0"/>
              </a:rPr>
              <a:t> We’ll be doing team application calls with teams who apply to get a better understanding of the clinical practice changes they want to make.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389ECFA-0EA2-944D-84D4-413B31CBFFE5}" type="slidenum">
              <a:rPr lang="en-US" smtClean="0"/>
              <a:t>13</a:t>
            </a:fld>
            <a:endParaRPr lang="en-US"/>
          </a:p>
        </p:txBody>
      </p:sp>
    </p:spTree>
    <p:extLst>
      <p:ext uri="{BB962C8B-B14F-4D97-AF65-F5344CB8AC3E}">
        <p14:creationId xmlns:p14="http://schemas.microsoft.com/office/powerpoint/2010/main" val="2090241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389ECFA-0EA2-944D-84D4-413B31CBFFE5}" type="slidenum">
              <a:rPr lang="en-US" smtClean="0"/>
              <a:t>14</a:t>
            </a:fld>
            <a:endParaRPr lang="en-US"/>
          </a:p>
        </p:txBody>
      </p:sp>
    </p:spTree>
    <p:extLst>
      <p:ext uri="{BB962C8B-B14F-4D97-AF65-F5344CB8AC3E}">
        <p14:creationId xmlns:p14="http://schemas.microsoft.com/office/powerpoint/2010/main" val="88024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 (2 min)</a:t>
            </a:r>
            <a:r>
              <a:rPr lang="en-CA" b="1" dirty="0"/>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CA" dirty="0"/>
              <a:t>Welcome and introduction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Territorial Acknowledgement</a:t>
            </a:r>
          </a:p>
          <a:p>
            <a:pPr marL="628650" lvl="1" indent="-171450">
              <a:buFontTx/>
              <a:buChar char="-"/>
            </a:pPr>
            <a:r>
              <a:rPr lang="en-US" dirty="0"/>
              <a:t>Invite participants to introduce themselves and where they’re joining in from</a:t>
            </a:r>
            <a:endParaRPr lang="en-CA" dirty="0"/>
          </a:p>
        </p:txBody>
      </p:sp>
      <p:sp>
        <p:nvSpPr>
          <p:cNvPr id="4" name="Slide Number Placeholder 3"/>
          <p:cNvSpPr>
            <a:spLocks noGrp="1"/>
          </p:cNvSpPr>
          <p:nvPr>
            <p:ph type="sldNum" sz="quarter" idx="5"/>
          </p:nvPr>
        </p:nvSpPr>
        <p:spPr/>
        <p:txBody>
          <a:bodyPr/>
          <a:lstStyle/>
          <a:p>
            <a:fld id="{2389ECFA-0EA2-944D-84D4-413B31CBFFE5}" type="slidenum">
              <a:rPr lang="en-US" smtClean="0"/>
              <a:t>2</a:t>
            </a:fld>
            <a:endParaRPr lang="en-US"/>
          </a:p>
        </p:txBody>
      </p:sp>
    </p:spTree>
    <p:extLst>
      <p:ext uri="{BB962C8B-B14F-4D97-AF65-F5344CB8AC3E}">
        <p14:creationId xmlns:p14="http://schemas.microsoft.com/office/powerpoint/2010/main" val="399481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Cascades Canada is a leader in sustainable health care practices across Canada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70500"/>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70500"/>
                </a:solidFill>
                <a:effectLst/>
                <a:latin typeface="inter"/>
              </a:rPr>
              <a:t>CASCADES is an initiative of four founding partners: the University of Toronto Centre for Sustainable Health Systems, the Healthy Populations Institute at Dalhousie University, the Planetary Healthcare Lab at the University of British Columbia, and the Canadian Coalition for Green Health Care. Funded by Environment and Climate Change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70500"/>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70500"/>
              </a:solidFill>
              <a:effectLst/>
              <a:latin typeface="inter"/>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70500"/>
                </a:solidFill>
                <a:effectLst/>
                <a:latin typeface="inter"/>
                <a:ea typeface="Calibri" panose="020F0502020204030204" pitchFamily="34" charset="0"/>
                <a:cs typeface="Times New Roman" panose="02020603050405020304" pitchFamily="18" charset="0"/>
              </a:rPr>
              <a:t>They have a missions to strengthen the capacity of t</a:t>
            </a:r>
            <a:r>
              <a:rPr lang="en-US" b="0" i="0" dirty="0">
                <a:solidFill>
                  <a:srgbClr val="070500"/>
                </a:solidFill>
                <a:effectLst/>
                <a:latin typeface="inter"/>
              </a:rPr>
              <a:t>he healthcare community across Canada to transition towards, high-quality, low-carbon, sustainable and climate resilient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70500"/>
              </a:solidFill>
              <a:effectLst/>
              <a:latin typeface="inter"/>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70500"/>
                </a:solidFill>
                <a:effectLst/>
                <a:latin typeface="inter"/>
                <a:ea typeface="Calibri" panose="020F0502020204030204" pitchFamily="34" charset="0"/>
                <a:cs typeface="Times New Roman" panose="02020603050405020304" pitchFamily="18" charset="0"/>
              </a:rPr>
              <a:t>Vancouver Coastal Health – partnering with Andrea MacNeill,  the Regional Medical Director for Planetary Health and her team. Many of you may know Andrea for her advocacy and passion to both understand and improve the health systems impact on climate change.</a:t>
            </a:r>
            <a:endParaRPr lang="en-CA" sz="1200" dirty="0">
              <a:effectLst/>
              <a:latin typeface="Alright Sans Regular" panose="02000503040000020004" pitchFamily="50"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389ECFA-0EA2-944D-84D4-413B31CBFFE5}" type="slidenum">
              <a:rPr lang="en-US" smtClean="0"/>
              <a:t>3</a:t>
            </a:fld>
            <a:endParaRPr lang="en-US"/>
          </a:p>
        </p:txBody>
      </p:sp>
    </p:spTree>
    <p:extLst>
      <p:ext uri="{BB962C8B-B14F-4D97-AF65-F5344CB8AC3E}">
        <p14:creationId xmlns:p14="http://schemas.microsoft.com/office/powerpoint/2010/main" val="3551067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 of agenda (2 min)</a:t>
            </a:r>
          </a:p>
          <a:p>
            <a:endParaRPr lang="en-US" dirty="0"/>
          </a:p>
          <a:p>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LCHQ Care Collaborative Overview </a:t>
            </a:r>
            <a:r>
              <a:rPr lang="en-US" b="1" dirty="0"/>
              <a:t>(~20 min)</a:t>
            </a:r>
          </a:p>
          <a:p>
            <a:pPr marL="742950" lvl="1" indent="-285750">
              <a:buFont typeface="Arial" panose="020B0604020202020204" pitchFamily="34" charset="0"/>
              <a:buChar char="•"/>
            </a:pPr>
            <a:r>
              <a:rPr lang="en-US" dirty="0"/>
              <a:t>What is LCHQ? 5 min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Why focus on LCHQ Care ? 3 min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Aims &amp; Drivers 5 min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Collaborative Model Overview 5 min </a:t>
            </a:r>
          </a:p>
          <a:p>
            <a:pPr marL="457200" lvl="1" indent="0">
              <a:buFont typeface="Arial" panose="020B0604020202020204" pitchFamily="34" charset="0"/>
              <a:buNone/>
            </a:pPr>
            <a:endParaRPr lang="en-US" dirty="0"/>
          </a:p>
          <a:p>
            <a:r>
              <a:rPr lang="en-CA" b="1" dirty="0"/>
              <a:t>Team Recruitment (~10 min)</a:t>
            </a:r>
          </a:p>
          <a:p>
            <a:pPr marL="742950" lvl="1" indent="-285750">
              <a:buFont typeface="Arial" panose="020B0604020202020204" pitchFamily="34" charset="0"/>
              <a:buChar char="•"/>
            </a:pPr>
            <a:r>
              <a:rPr lang="en-US" dirty="0"/>
              <a:t>What can teams expect? 3 min</a:t>
            </a:r>
          </a:p>
          <a:p>
            <a:pPr marL="742950" lvl="1" indent="-285750">
              <a:buFont typeface="Arial" panose="020B0604020202020204" pitchFamily="34" charset="0"/>
              <a:buChar char="•"/>
            </a:pPr>
            <a:r>
              <a:rPr lang="en-US" dirty="0"/>
              <a:t>Who can sign up? 5 min</a:t>
            </a:r>
          </a:p>
          <a:p>
            <a:pPr marL="742950" lvl="1" indent="-285750">
              <a:buFont typeface="Arial" panose="020B0604020202020204" pitchFamily="34" charset="0"/>
              <a:buChar char="•"/>
            </a:pPr>
            <a:r>
              <a:rPr lang="en-US" dirty="0"/>
              <a:t>Application process 3 min</a:t>
            </a:r>
          </a:p>
          <a:p>
            <a:pPr marL="742950" lvl="1" indent="-285750">
              <a:buFont typeface="Arial" panose="020B0604020202020204" pitchFamily="34" charset="0"/>
              <a:buChar char="•"/>
            </a:pPr>
            <a:endParaRPr lang="en-CA" dirty="0"/>
          </a:p>
          <a:p>
            <a:r>
              <a:rPr lang="en-CA" b="1" dirty="0"/>
              <a:t>Questions and closing (~25 min)</a:t>
            </a:r>
          </a:p>
          <a:p>
            <a:endParaRPr lang="en-CA" dirty="0"/>
          </a:p>
        </p:txBody>
      </p:sp>
      <p:sp>
        <p:nvSpPr>
          <p:cNvPr id="4" name="Slide Number Placeholder 3"/>
          <p:cNvSpPr>
            <a:spLocks noGrp="1"/>
          </p:cNvSpPr>
          <p:nvPr>
            <p:ph type="sldNum" sz="quarter" idx="5"/>
          </p:nvPr>
        </p:nvSpPr>
        <p:spPr/>
        <p:txBody>
          <a:bodyPr/>
          <a:lstStyle/>
          <a:p>
            <a:fld id="{2389ECFA-0EA2-944D-84D4-413B31CBFFE5}" type="slidenum">
              <a:rPr lang="en-US" smtClean="0"/>
              <a:t>4</a:t>
            </a:fld>
            <a:endParaRPr lang="en-US"/>
          </a:p>
        </p:txBody>
      </p:sp>
    </p:spTree>
    <p:extLst>
      <p:ext uri="{BB962C8B-B14F-4D97-AF65-F5344CB8AC3E}">
        <p14:creationId xmlns:p14="http://schemas.microsoft.com/office/powerpoint/2010/main" val="214112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lright Sans Regular" panose="02000503040000020004" pitchFamily="50" charset="0"/>
                <a:ea typeface="Calibri" panose="020F0502020204030204" pitchFamily="34" charset="0"/>
                <a:cs typeface="Times New Roman" panose="02020603050405020304" pitchFamily="18" charset="0"/>
              </a:rPr>
              <a:t>Health care’s impact on contributing to worsening environmental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lright Sans Regular" panose="020005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lright Sans Regular" panose="02000503040000020004" pitchFamily="50" charset="0"/>
                <a:ea typeface="Calibri" panose="020F0502020204030204" pitchFamily="34" charset="0"/>
                <a:cs typeface="Times New Roman" panose="02020603050405020304" pitchFamily="18" charset="0"/>
              </a:rPr>
              <a:t>Identified that medications and operating rooms are some of the most carbon intensive aspects of care delivery </a:t>
            </a:r>
            <a:endParaRPr lang="en-CA" sz="1200" dirty="0">
              <a:effectLst/>
              <a:latin typeface="Alright Sans Regular" panose="02000503040000020004" pitchFamily="50"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389ECFA-0EA2-944D-84D4-413B31CBFFE5}" type="slidenum">
              <a:rPr lang="en-US" smtClean="0"/>
              <a:t>5</a:t>
            </a:fld>
            <a:endParaRPr lang="en-US"/>
          </a:p>
        </p:txBody>
      </p:sp>
    </p:spTree>
    <p:extLst>
      <p:ext uri="{BB962C8B-B14F-4D97-AF65-F5344CB8AC3E}">
        <p14:creationId xmlns:p14="http://schemas.microsoft.com/office/powerpoint/2010/main" val="64770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Collaborative Overview: </a:t>
            </a: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(5 min)</a:t>
            </a:r>
            <a:b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br>
            <a:endParaRPr lang="en-CA" sz="1200" dirty="0">
              <a:effectLst/>
              <a:latin typeface="Alright Sans Regular" panose="020005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lright Sans Regular" panose="020005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 This work will be spearheaded by HQBC’s LOUD in PC project team, with guidance for content (including a change package), coaching, evaluation and more provided by expert faculty from across the health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lright Sans Regular" panose="020005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How we are going to do this: next slide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lright Sans Regular" panose="02000503040000020004" pitchFamily="50"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389ECFA-0EA2-944D-84D4-413B31CBFFE5}" type="slidenum">
              <a:rPr lang="en-US" smtClean="0"/>
              <a:t>6</a:t>
            </a:fld>
            <a:endParaRPr lang="en-US"/>
          </a:p>
        </p:txBody>
      </p:sp>
    </p:spTree>
    <p:extLst>
      <p:ext uri="{BB962C8B-B14F-4D97-AF65-F5344CB8AC3E}">
        <p14:creationId xmlns:p14="http://schemas.microsoft.com/office/powerpoint/2010/main" val="372091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Collaborative Overview</a:t>
            </a: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 Collaborative Model Overview pt 1 (2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This model is designed to support the spread and implementation of new or better clinical practices. </a:t>
            </a:r>
          </a:p>
          <a:p>
            <a:pPr>
              <a:lnSpc>
                <a:spcPct val="107000"/>
              </a:lnSpc>
              <a:spcAft>
                <a:spcPts val="800"/>
              </a:spcAft>
            </a:pPr>
            <a:r>
              <a:rPr lang="en-US" sz="1200" dirty="0">
                <a:effectLst/>
                <a:latin typeface="Alright Sans Regular" panose="02000503040000020004" pitchFamily="50" charset="0"/>
                <a:ea typeface="Calibri" panose="020F0502020204030204" pitchFamily="34" charset="0"/>
                <a:cs typeface="Calibri Light" panose="020F0302020204030204" pitchFamily="34" charset="0"/>
              </a:rPr>
              <a:t>LCHQ Care </a:t>
            </a: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is expected to span primary care settings across BC, with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lright Sans Regular" panose="02000503040000020004" pitchFamily="50" charset="0"/>
              <a:buChar cha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Teams from different communities and acute and primary care settings all working towards a similar aim at the same time, focusing on their specific strengths and needs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lright Sans Regular" panose="02000503040000020004" pitchFamily="50" charset="0"/>
              <a:buChar cha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Learning sessions to provide learning content from speakers and experts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lright Sans Regular" panose="02000503040000020004" pitchFamily="50" charset="0"/>
              <a:buChar cha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Team meetings to help you decide what changes you want to try out as you work towards improving LCHQ Care in your care setting</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lright Sans Regular" panose="02000503040000020004" pitchFamily="50" charset="0"/>
              <a:buChar cha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Coaching and learning sessions to allow teams to learn from each other's experiences and champion effective changes across regions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lright Sans Regular" panose="02000503040000020004" pitchFamily="50"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389ECFA-0EA2-944D-84D4-413B31CBFFE5}" type="slidenum">
              <a:rPr lang="en-US" smtClean="0"/>
              <a:t>7</a:t>
            </a:fld>
            <a:endParaRPr lang="en-US"/>
          </a:p>
        </p:txBody>
      </p:sp>
    </p:spTree>
    <p:extLst>
      <p:ext uri="{BB962C8B-B14F-4D97-AF65-F5344CB8AC3E}">
        <p14:creationId xmlns:p14="http://schemas.microsoft.com/office/powerpoint/2010/main" val="79717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Why focus on Climate Conscious Inhalers and Perioperative Practices? (3 min)</a:t>
            </a:r>
            <a:b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br>
            <a:endParaRPr lang="en-CA" sz="1200" dirty="0">
              <a:effectLst/>
              <a:latin typeface="Alright Sans Regular" panose="020005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Foundational work done in these areas – based on Cascades playbooks, many ppl already doing work in this areas so an opportunity to bring people to work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lright Sans Regular" panose="020005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lright Sans Regular" panose="02000503040000020004" pitchFamily="50" charset="0"/>
                <a:ea typeface="Calibri" panose="020F0502020204030204" pitchFamily="34" charset="0"/>
                <a:cs typeface="Times New Roman" panose="02020603050405020304" pitchFamily="18" charset="0"/>
              </a:rPr>
              <a:t>The two areas also have a strong link to impacting quality of care – (next slide) - </a:t>
            </a:r>
          </a:p>
        </p:txBody>
      </p:sp>
      <p:sp>
        <p:nvSpPr>
          <p:cNvPr id="4" name="Slide Number Placeholder 3"/>
          <p:cNvSpPr>
            <a:spLocks noGrp="1"/>
          </p:cNvSpPr>
          <p:nvPr>
            <p:ph type="sldNum" sz="quarter" idx="5"/>
          </p:nvPr>
        </p:nvSpPr>
        <p:spPr/>
        <p:txBody>
          <a:bodyPr/>
          <a:lstStyle/>
          <a:p>
            <a:fld id="{2389ECFA-0EA2-944D-84D4-413B31CBFFE5}" type="slidenum">
              <a:rPr lang="en-US" smtClean="0"/>
              <a:t>8</a:t>
            </a:fld>
            <a:endParaRPr lang="en-US"/>
          </a:p>
        </p:txBody>
      </p:sp>
    </p:spTree>
    <p:extLst>
      <p:ext uri="{BB962C8B-B14F-4D97-AF65-F5344CB8AC3E}">
        <p14:creationId xmlns:p14="http://schemas.microsoft.com/office/powerpoint/2010/main" val="174664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lright Sans Regular" panose="02000503040000020004" pitchFamily="50" charset="0"/>
                <a:ea typeface="Calibri" panose="020F0502020204030204" pitchFamily="34" charset="0"/>
                <a:cs typeface="Times New Roman" panose="02020603050405020304" pitchFamily="18" charset="0"/>
              </a:rPr>
              <a:t>This is how we define quality here in BC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lright Sans Regular" panose="02000503040000020004"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lright Sans Regular" panose="02000503040000020004" pitchFamily="50" charset="0"/>
                <a:ea typeface="Calibri" panose="020F0502020204030204" pitchFamily="34" charset="0"/>
                <a:cs typeface="Times New Roman" panose="02020603050405020304" pitchFamily="18" charset="0"/>
              </a:rPr>
              <a:t>Some key areas are appropriateness and efficiency but also respect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lright Sans Regular" panose="02000503040000020004" pitchFamily="50"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389ECFA-0EA2-944D-84D4-413B31CBFFE5}" type="slidenum">
              <a:rPr lang="en-US" smtClean="0"/>
              <a:t>9</a:t>
            </a:fld>
            <a:endParaRPr lang="en-US"/>
          </a:p>
        </p:txBody>
      </p:sp>
    </p:spTree>
    <p:extLst>
      <p:ext uri="{BB962C8B-B14F-4D97-AF65-F5344CB8AC3E}">
        <p14:creationId xmlns:p14="http://schemas.microsoft.com/office/powerpoint/2010/main" val="4132625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7AD70B4-EBEE-C993-7E4F-58A1DB7069A3}"/>
              </a:ext>
            </a:extLst>
          </p:cNvPr>
          <p:cNvSpPr/>
          <p:nvPr userDrawn="1"/>
        </p:nvSpPr>
        <p:spPr>
          <a:xfrm>
            <a:off x="0" y="-1"/>
            <a:ext cx="12192000" cy="685800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1" name="Picture 20" descr="A white text on a black background&#10;&#10;Description automatically generated with low confidence">
            <a:extLst>
              <a:ext uri="{FF2B5EF4-FFF2-40B4-BE49-F238E27FC236}">
                <a16:creationId xmlns:a16="http://schemas.microsoft.com/office/drawing/2014/main" id="{64A3F6E4-49F9-8D56-67EE-1E0AFC5B6D04}"/>
              </a:ext>
            </a:extLst>
          </p:cNvPr>
          <p:cNvPicPr>
            <a:picLocks noChangeAspect="1"/>
          </p:cNvPicPr>
          <p:nvPr userDrawn="1"/>
        </p:nvPicPr>
        <p:blipFill>
          <a:blip r:embed="rId2"/>
          <a:stretch>
            <a:fillRect/>
          </a:stretch>
        </p:blipFill>
        <p:spPr>
          <a:xfrm>
            <a:off x="818111" y="557472"/>
            <a:ext cx="2265911" cy="1181974"/>
          </a:xfrm>
          <a:prstGeom prst="rect">
            <a:avLst/>
          </a:prstGeom>
        </p:spPr>
      </p:pic>
    </p:spTree>
    <p:extLst>
      <p:ext uri="{BB962C8B-B14F-4D97-AF65-F5344CB8AC3E}">
        <p14:creationId xmlns:p14="http://schemas.microsoft.com/office/powerpoint/2010/main" val="29392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967773-F573-7A55-7839-D60EDFBEB235}"/>
              </a:ext>
            </a:extLst>
          </p:cNvPr>
          <p:cNvSpPr>
            <a:spLocks noGrp="1"/>
          </p:cNvSpPr>
          <p:nvPr>
            <p:ph type="pic" sz="quarter" idx="10"/>
          </p:nvPr>
        </p:nvSpPr>
        <p:spPr>
          <a:xfrm>
            <a:off x="0" y="0"/>
            <a:ext cx="12192000" cy="6858000"/>
          </a:xfrm>
        </p:spPr>
        <p:txBody>
          <a:bodyPr/>
          <a:lstStyle/>
          <a:p>
            <a:endParaRPr lang="en-CA"/>
          </a:p>
        </p:txBody>
      </p:sp>
      <p:sp>
        <p:nvSpPr>
          <p:cNvPr id="4" name="Title 1">
            <a:extLst>
              <a:ext uri="{FF2B5EF4-FFF2-40B4-BE49-F238E27FC236}">
                <a16:creationId xmlns:a16="http://schemas.microsoft.com/office/drawing/2014/main" id="{33154506-712F-CB49-5377-850426A0E6ED}"/>
              </a:ext>
            </a:extLst>
          </p:cNvPr>
          <p:cNvSpPr>
            <a:spLocks noGrp="1"/>
          </p:cNvSpPr>
          <p:nvPr>
            <p:ph type="title" hasCustomPrompt="1"/>
          </p:nvPr>
        </p:nvSpPr>
        <p:spPr>
          <a:xfrm>
            <a:off x="2195484" y="2955263"/>
            <a:ext cx="6478616" cy="1143000"/>
          </a:xfrm>
        </p:spPr>
        <p:txBody>
          <a:bodyPr>
            <a:noAutofit/>
          </a:bodyPr>
          <a:lstStyle>
            <a:lvl1pPr>
              <a:defRPr lang="en-US" sz="3200" cap="none" dirty="0">
                <a:solidFill>
                  <a:schemeClr val="tx2"/>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t>This would be text overlay on a full slide photo. Make sure to switch the </a:t>
            </a:r>
            <a:r>
              <a:rPr lang="en-US" dirty="0" err="1"/>
              <a:t>colour</a:t>
            </a:r>
            <a:r>
              <a:rPr lang="en-US" dirty="0"/>
              <a:t> to white text if the image is dark, and clear space is available so the text is readable. Bold or </a:t>
            </a:r>
            <a:r>
              <a:rPr lang="en-US" dirty="0" err="1"/>
              <a:t>unbold</a:t>
            </a:r>
            <a:r>
              <a:rPr lang="en-US" dirty="0"/>
              <a:t> as necessary.</a:t>
            </a:r>
          </a:p>
        </p:txBody>
      </p:sp>
    </p:spTree>
    <p:extLst>
      <p:ext uri="{BB962C8B-B14F-4D97-AF65-F5344CB8AC3E}">
        <p14:creationId xmlns:p14="http://schemas.microsoft.com/office/powerpoint/2010/main" val="237973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 Whit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userDrawn="1"/>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pic>
        <p:nvPicPr>
          <p:cNvPr id="5" name="Picture 4" descr="A logo of a tree&#10;&#10;Description automatically generated with low confidence">
            <a:extLst>
              <a:ext uri="{FF2B5EF4-FFF2-40B4-BE49-F238E27FC236}">
                <a16:creationId xmlns:a16="http://schemas.microsoft.com/office/drawing/2014/main" id="{25F404EC-8009-E354-7F44-8CEB48036F01}"/>
              </a:ext>
            </a:extLst>
          </p:cNvPr>
          <p:cNvPicPr>
            <a:picLocks noChangeAspect="1"/>
          </p:cNvPicPr>
          <p:nvPr userDrawn="1"/>
        </p:nvPicPr>
        <p:blipFill>
          <a:blip r:embed="rId8">
            <a:alphaModFix amt="5000"/>
          </a:blip>
          <a:stretch>
            <a:fill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539376" y="2643766"/>
            <a:ext cx="5076305" cy="1143000"/>
          </a:xfrm>
        </p:spPr>
        <p:txBody>
          <a:bodyPr>
            <a:normAutofit/>
          </a:bodyPr>
          <a:lstStyle>
            <a:lvl1pPr>
              <a:defRPr lang="en-US" sz="3600" cap="none" dirty="0"/>
            </a:lvl1pPr>
          </a:lstStyle>
          <a:p>
            <a:r>
              <a:rPr lang="en-US" dirty="0"/>
              <a:t>Section Break Slide</a:t>
            </a:r>
          </a:p>
        </p:txBody>
      </p:sp>
    </p:spTree>
    <p:extLst>
      <p:ext uri="{BB962C8B-B14F-4D97-AF65-F5344CB8AC3E}">
        <p14:creationId xmlns:p14="http://schemas.microsoft.com/office/powerpoint/2010/main" val="3823210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userDrawn="1"/>
        </p:nvSpPr>
        <p:spPr>
          <a:xfrm>
            <a:off x="-74815" y="-66502"/>
            <a:ext cx="12352713" cy="6982691"/>
          </a:xfrm>
          <a:prstGeom prst="rect">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userDrawn="1"/>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539376" y="2643766"/>
            <a:ext cx="5076305" cy="1143000"/>
          </a:xfrm>
        </p:spPr>
        <p:txBody>
          <a:bodyPr>
            <a:normAutofit/>
          </a:bodyPr>
          <a:lstStyle>
            <a:lvl1pPr>
              <a:defRPr lang="en-US" sz="3600"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3971571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userDrawn="1"/>
        </p:nvSpPr>
        <p:spPr>
          <a:xfrm>
            <a:off x="-74815" y="-66502"/>
            <a:ext cx="12352713" cy="6982691"/>
          </a:xfrm>
          <a:prstGeom prst="rect">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userDrawn="1"/>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539376" y="2643766"/>
            <a:ext cx="5076305" cy="1143000"/>
          </a:xfrm>
        </p:spPr>
        <p:txBody>
          <a:bodyPr>
            <a:normAutofit/>
          </a:bodyPr>
          <a:lstStyle>
            <a:lvl1pPr>
              <a:defRPr lang="en-US" sz="3600"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882210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userDrawn="1"/>
        </p:nvSpPr>
        <p:spPr>
          <a:xfrm>
            <a:off x="-74815" y="-66502"/>
            <a:ext cx="12352713" cy="6982691"/>
          </a:xfrm>
          <a:prstGeom prst="rect">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userDrawn="1"/>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539376" y="2643766"/>
            <a:ext cx="5076305" cy="1143000"/>
          </a:xfrm>
        </p:spPr>
        <p:txBody>
          <a:bodyPr>
            <a:normAutofit/>
          </a:bodyPr>
          <a:lstStyle>
            <a:lvl1pPr>
              <a:defRPr lang="en-US" sz="3600"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150338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nner - Purple">
    <p:spTree>
      <p:nvGrpSpPr>
        <p:cNvPr id="1" name=""/>
        <p:cNvGrpSpPr/>
        <p:nvPr/>
      </p:nvGrpSpPr>
      <p:grpSpPr>
        <a:xfrm>
          <a:off x="0" y="0"/>
          <a:ext cx="0" cy="0"/>
          <a:chOff x="0" y="0"/>
          <a:chExt cx="0" cy="0"/>
        </a:xfrm>
      </p:grpSpPr>
      <p:sp>
        <p:nvSpPr>
          <p:cNvPr id="4" name="Rectangle 3"/>
          <p:cNvSpPr/>
          <p:nvPr userDrawn="1"/>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descr="A black background with white text&#10;&#10;Description automatically generated with low confidence">
            <a:extLst>
              <a:ext uri="{FF2B5EF4-FFF2-40B4-BE49-F238E27FC236}">
                <a16:creationId xmlns:a16="http://schemas.microsoft.com/office/drawing/2014/main" id="{D0310B02-AC04-8175-3F8E-929EBFFA8CFD}"/>
              </a:ext>
            </a:extLst>
          </p:cNvPr>
          <p:cNvPicPr>
            <a:picLocks noChangeAspect="1"/>
          </p:cNvPicPr>
          <p:nvPr userDrawn="1"/>
        </p:nvPicPr>
        <p:blipFill>
          <a:blip r:embed="rId2"/>
          <a:stretch>
            <a:fillRect/>
          </a:stretch>
        </p:blipFill>
        <p:spPr>
          <a:xfrm>
            <a:off x="340822" y="6084917"/>
            <a:ext cx="2743202" cy="750540"/>
          </a:xfrm>
          <a:prstGeom prst="rect">
            <a:avLst/>
          </a:prstGeom>
        </p:spPr>
      </p:pic>
    </p:spTree>
    <p:extLst>
      <p:ext uri="{BB962C8B-B14F-4D97-AF65-F5344CB8AC3E}">
        <p14:creationId xmlns:p14="http://schemas.microsoft.com/office/powerpoint/2010/main" val="103869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nner - Blue">
    <p:spTree>
      <p:nvGrpSpPr>
        <p:cNvPr id="1" name=""/>
        <p:cNvGrpSpPr/>
        <p:nvPr/>
      </p:nvGrpSpPr>
      <p:grpSpPr>
        <a:xfrm>
          <a:off x="0" y="0"/>
          <a:ext cx="0" cy="0"/>
          <a:chOff x="0" y="0"/>
          <a:chExt cx="0" cy="0"/>
        </a:xfrm>
      </p:grpSpPr>
      <p:sp>
        <p:nvSpPr>
          <p:cNvPr id="4" name="Rectangle 3"/>
          <p:cNvSpPr/>
          <p:nvPr userDrawn="1"/>
        </p:nvSpPr>
        <p:spPr>
          <a:xfrm>
            <a:off x="0" y="6076604"/>
            <a:ext cx="12192000" cy="781396"/>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descr="A black background with white text&#10;&#10;Description automatically generated with low confidence">
            <a:extLst>
              <a:ext uri="{FF2B5EF4-FFF2-40B4-BE49-F238E27FC236}">
                <a16:creationId xmlns:a16="http://schemas.microsoft.com/office/drawing/2014/main" id="{D0310B02-AC04-8175-3F8E-929EBFFA8CFD}"/>
              </a:ext>
            </a:extLst>
          </p:cNvPr>
          <p:cNvPicPr>
            <a:picLocks noChangeAspect="1"/>
          </p:cNvPicPr>
          <p:nvPr userDrawn="1"/>
        </p:nvPicPr>
        <p:blipFill>
          <a:blip r:embed="rId2"/>
          <a:stretch>
            <a:fillRect/>
          </a:stretch>
        </p:blipFill>
        <p:spPr>
          <a:xfrm>
            <a:off x="340822" y="6084917"/>
            <a:ext cx="2743202" cy="750540"/>
          </a:xfrm>
          <a:prstGeom prst="rect">
            <a:avLst/>
          </a:prstGeom>
        </p:spPr>
      </p:pic>
    </p:spTree>
    <p:extLst>
      <p:ext uri="{BB962C8B-B14F-4D97-AF65-F5344CB8AC3E}">
        <p14:creationId xmlns:p14="http://schemas.microsoft.com/office/powerpoint/2010/main" val="456060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nner - Orange">
    <p:spTree>
      <p:nvGrpSpPr>
        <p:cNvPr id="1" name=""/>
        <p:cNvGrpSpPr/>
        <p:nvPr/>
      </p:nvGrpSpPr>
      <p:grpSpPr>
        <a:xfrm>
          <a:off x="0" y="0"/>
          <a:ext cx="0" cy="0"/>
          <a:chOff x="0" y="0"/>
          <a:chExt cx="0" cy="0"/>
        </a:xfrm>
      </p:grpSpPr>
      <p:sp>
        <p:nvSpPr>
          <p:cNvPr id="4" name="Rectangle 3"/>
          <p:cNvSpPr/>
          <p:nvPr userDrawn="1"/>
        </p:nvSpPr>
        <p:spPr>
          <a:xfrm>
            <a:off x="0" y="6076604"/>
            <a:ext cx="12192000" cy="781396"/>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descr="A black background with white text&#10;&#10;Description automatically generated with low confidence">
            <a:extLst>
              <a:ext uri="{FF2B5EF4-FFF2-40B4-BE49-F238E27FC236}">
                <a16:creationId xmlns:a16="http://schemas.microsoft.com/office/drawing/2014/main" id="{D0310B02-AC04-8175-3F8E-929EBFFA8CFD}"/>
              </a:ext>
            </a:extLst>
          </p:cNvPr>
          <p:cNvPicPr>
            <a:picLocks noChangeAspect="1"/>
          </p:cNvPicPr>
          <p:nvPr userDrawn="1"/>
        </p:nvPicPr>
        <p:blipFill>
          <a:blip r:embed="rId2"/>
          <a:stretch>
            <a:fillRect/>
          </a:stretch>
        </p:blipFill>
        <p:spPr>
          <a:xfrm>
            <a:off x="340822" y="6084917"/>
            <a:ext cx="2743202" cy="750540"/>
          </a:xfrm>
          <a:prstGeom prst="rect">
            <a:avLst/>
          </a:prstGeom>
        </p:spPr>
      </p:pic>
    </p:spTree>
    <p:extLst>
      <p:ext uri="{BB962C8B-B14F-4D97-AF65-F5344CB8AC3E}">
        <p14:creationId xmlns:p14="http://schemas.microsoft.com/office/powerpoint/2010/main" val="3523611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userDrawn="1"/>
        </p:nvSpPr>
        <p:spPr>
          <a:xfrm>
            <a:off x="0" y="1667435"/>
            <a:ext cx="12192000" cy="5190565"/>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userDrawn="1"/>
        </p:nvPicPr>
        <p:blipFill>
          <a:blip r:embed="rId2"/>
          <a:stretch>
            <a:fillRect/>
          </a:stretch>
        </p:blipFill>
        <p:spPr>
          <a:xfrm>
            <a:off x="340822" y="6084917"/>
            <a:ext cx="2743202" cy="750540"/>
          </a:xfrm>
          <a:prstGeom prst="rect">
            <a:avLst/>
          </a:prstGeom>
        </p:spPr>
      </p:pic>
    </p:spTree>
    <p:extLst>
      <p:ext uri="{BB962C8B-B14F-4D97-AF65-F5344CB8AC3E}">
        <p14:creationId xmlns:p14="http://schemas.microsoft.com/office/powerpoint/2010/main" val="2361874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 Charco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0A5C7B-45CD-FE44-A659-A0524BAA8FEF}"/>
              </a:ext>
            </a:extLst>
          </p:cNvPr>
          <p:cNvSpPr/>
          <p:nvPr userDrawn="1"/>
        </p:nvSpPr>
        <p:spPr>
          <a:xfrm>
            <a:off x="0" y="1667435"/>
            <a:ext cx="12192000" cy="5190565"/>
          </a:xfrm>
          <a:prstGeom prst="rect">
            <a:avLst/>
          </a:prstGeom>
          <a:solidFill>
            <a:schemeClr val="tx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descr="A black background with white text&#10;&#10;Description automatically generated with low confidence">
            <a:extLst>
              <a:ext uri="{FF2B5EF4-FFF2-40B4-BE49-F238E27FC236}">
                <a16:creationId xmlns:a16="http://schemas.microsoft.com/office/drawing/2014/main" id="{D0472582-7C27-33DF-AF86-57910B980EF9}"/>
              </a:ext>
            </a:extLst>
          </p:cNvPr>
          <p:cNvPicPr>
            <a:picLocks noChangeAspect="1"/>
          </p:cNvPicPr>
          <p:nvPr userDrawn="1"/>
        </p:nvPicPr>
        <p:blipFill>
          <a:blip r:embed="rId2"/>
          <a:stretch>
            <a:fillRect/>
          </a:stretch>
        </p:blipFill>
        <p:spPr>
          <a:xfrm>
            <a:off x="340822" y="6084917"/>
            <a:ext cx="2743202" cy="750540"/>
          </a:xfrm>
          <a:prstGeom prst="rect">
            <a:avLst/>
          </a:prstGeom>
        </p:spPr>
      </p:pic>
    </p:spTree>
    <p:extLst>
      <p:ext uri="{BB962C8B-B14F-4D97-AF65-F5344CB8AC3E}">
        <p14:creationId xmlns:p14="http://schemas.microsoft.com/office/powerpoint/2010/main" val="305666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userDrawn="1"/>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pic>
        <p:nvPicPr>
          <p:cNvPr id="2" name="Picture 1" descr="A picture containing font, graphics, logo, text&#10;&#10;Description automatically generated">
            <a:extLst>
              <a:ext uri="{FF2B5EF4-FFF2-40B4-BE49-F238E27FC236}">
                <a16:creationId xmlns:a16="http://schemas.microsoft.com/office/drawing/2014/main" id="{E6F10D4B-9EB0-A51A-C144-C156A77C9E8C}"/>
              </a:ext>
            </a:extLst>
          </p:cNvPr>
          <p:cNvPicPr>
            <a:picLocks noChangeAspect="1"/>
          </p:cNvPicPr>
          <p:nvPr userDrawn="1"/>
        </p:nvPicPr>
        <p:blipFill>
          <a:blip r:embed="rId8"/>
          <a:stretch>
            <a:fillRect/>
          </a:stretch>
        </p:blipFill>
        <p:spPr>
          <a:xfrm>
            <a:off x="657014" y="621723"/>
            <a:ext cx="2269066" cy="1183620"/>
          </a:xfrm>
          <a:prstGeom prst="rect">
            <a:avLst/>
          </a:prstGeom>
        </p:spPr>
      </p:pic>
      <p:pic>
        <p:nvPicPr>
          <p:cNvPr id="5" name="Picture 4" descr="A logo of a tree&#10;&#10;Description automatically generated with low confidence">
            <a:extLst>
              <a:ext uri="{FF2B5EF4-FFF2-40B4-BE49-F238E27FC236}">
                <a16:creationId xmlns:a16="http://schemas.microsoft.com/office/drawing/2014/main" id="{25F404EC-8009-E354-7F44-8CEB48036F01}"/>
              </a:ext>
            </a:extLst>
          </p:cNvPr>
          <p:cNvPicPr>
            <a:picLocks noChangeAspect="1"/>
          </p:cNvPicPr>
          <p:nvPr userDrawn="1"/>
        </p:nvPicPr>
        <p:blipFill>
          <a:blip r:embed="rId9">
            <a:alphaModFix amt="5000"/>
          </a:blip>
          <a:stretch>
            <a:fillRect/>
          </a:stretch>
        </p:blipFill>
        <p:spPr>
          <a:xfrm>
            <a:off x="5501252" y="-144974"/>
            <a:ext cx="7147948" cy="7147948"/>
          </a:xfrm>
          <a:prstGeom prst="rect">
            <a:avLst/>
          </a:prstGeom>
        </p:spPr>
      </p:pic>
    </p:spTree>
    <p:extLst>
      <p:ext uri="{BB962C8B-B14F-4D97-AF65-F5344CB8AC3E}">
        <p14:creationId xmlns:p14="http://schemas.microsoft.com/office/powerpoint/2010/main" val="1347310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3D0D-079B-7654-1659-3689A6297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D7F745-9DD7-53EA-B754-965EE7CD4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C42601-185E-919C-98D1-65B933ED1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94B24-FA02-EC36-A147-CC136159C0AE}"/>
              </a:ext>
            </a:extLst>
          </p:cNvPr>
          <p:cNvSpPr>
            <a:spLocks noGrp="1"/>
          </p:cNvSpPr>
          <p:nvPr>
            <p:ph type="dt" sz="half" idx="10"/>
          </p:nvPr>
        </p:nvSpPr>
        <p:spPr/>
        <p:txBody>
          <a:bodyPr/>
          <a:lstStyle/>
          <a:p>
            <a:fld id="{7A29D335-F1D6-C946-A79D-65B38B34C5D1}" type="datetime4">
              <a:rPr lang="en-CA" smtClean="0"/>
              <a:t>November 7, 2023</a:t>
            </a:fld>
            <a:endParaRPr lang="en-US"/>
          </a:p>
        </p:txBody>
      </p:sp>
      <p:sp>
        <p:nvSpPr>
          <p:cNvPr id="6" name="Footer Placeholder 5">
            <a:extLst>
              <a:ext uri="{FF2B5EF4-FFF2-40B4-BE49-F238E27FC236}">
                <a16:creationId xmlns:a16="http://schemas.microsoft.com/office/drawing/2014/main" id="{42158040-C475-6B7A-DB61-6A37067551ED}"/>
              </a:ext>
            </a:extLst>
          </p:cNvPr>
          <p:cNvSpPr>
            <a:spLocks noGrp="1"/>
          </p:cNvSpPr>
          <p:nvPr>
            <p:ph type="ftr" sz="quarter" idx="11"/>
          </p:nvPr>
        </p:nvSpPr>
        <p:spPr/>
        <p:txBody>
          <a:bodyPr/>
          <a:lstStyle/>
          <a:p>
            <a:r>
              <a:rPr lang="en-US"/>
              <a:t>HEALTH QUALITY BC</a:t>
            </a:r>
          </a:p>
        </p:txBody>
      </p:sp>
      <p:sp>
        <p:nvSpPr>
          <p:cNvPr id="7" name="Slide Number Placeholder 6">
            <a:extLst>
              <a:ext uri="{FF2B5EF4-FFF2-40B4-BE49-F238E27FC236}">
                <a16:creationId xmlns:a16="http://schemas.microsoft.com/office/drawing/2014/main" id="{F1AA82DE-4F5E-EB54-0022-F9CCD9A3E79B}"/>
              </a:ext>
            </a:extLst>
          </p:cNvPr>
          <p:cNvSpPr>
            <a:spLocks noGrp="1"/>
          </p:cNvSpPr>
          <p:nvPr>
            <p:ph type="sldNum" sz="quarter" idx="12"/>
          </p:nvPr>
        </p:nvSpPr>
        <p:spPr/>
        <p:txBody>
          <a:bodyPr/>
          <a:lstStyle/>
          <a:p>
            <a:fld id="{DF2CE172-1C04-9444-8E1C-DCF4B9F9BB98}" type="slidenum">
              <a:rPr lang="en-US" smtClean="0"/>
              <a:t>‹#›</a:t>
            </a:fld>
            <a:endParaRPr lang="en-US"/>
          </a:p>
        </p:txBody>
      </p:sp>
    </p:spTree>
    <p:extLst>
      <p:ext uri="{BB962C8B-B14F-4D97-AF65-F5344CB8AC3E}">
        <p14:creationId xmlns:p14="http://schemas.microsoft.com/office/powerpoint/2010/main" val="2348323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F8BEA-E213-381A-F0B6-BDBB939E487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7F85BEC-53D2-3766-2643-07FCFE4E3D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5857C-9B3B-B2A9-3F61-A5BED1CDB2D2}"/>
              </a:ext>
            </a:extLst>
          </p:cNvPr>
          <p:cNvSpPr>
            <a:spLocks noGrp="1"/>
          </p:cNvSpPr>
          <p:nvPr>
            <p:ph type="dt" sz="half" idx="10"/>
          </p:nvPr>
        </p:nvSpPr>
        <p:spPr/>
        <p:txBody>
          <a:bodyPr/>
          <a:lstStyle/>
          <a:p>
            <a:fld id="{6C4CD16A-0198-3F48-AFC5-AD428815E743}" type="datetime4">
              <a:rPr lang="en-CA" smtClean="0"/>
              <a:t>November 7, 2023</a:t>
            </a:fld>
            <a:endParaRPr lang="en-US" dirty="0"/>
          </a:p>
        </p:txBody>
      </p:sp>
      <p:sp>
        <p:nvSpPr>
          <p:cNvPr id="5" name="Footer Placeholder 4">
            <a:extLst>
              <a:ext uri="{FF2B5EF4-FFF2-40B4-BE49-F238E27FC236}">
                <a16:creationId xmlns:a16="http://schemas.microsoft.com/office/drawing/2014/main" id="{804441B8-1627-3C0A-F908-2D320887E0EE}"/>
              </a:ext>
            </a:extLst>
          </p:cNvPr>
          <p:cNvSpPr>
            <a:spLocks noGrp="1"/>
          </p:cNvSpPr>
          <p:nvPr>
            <p:ph type="ftr" sz="quarter" idx="11"/>
          </p:nvPr>
        </p:nvSpPr>
        <p:spPr/>
        <p:txBody>
          <a:bodyPr/>
          <a:lstStyle/>
          <a:p>
            <a:r>
              <a:rPr lang="en-US"/>
              <a:t>HEALTH QUALITY BC</a:t>
            </a:r>
          </a:p>
        </p:txBody>
      </p:sp>
      <p:sp>
        <p:nvSpPr>
          <p:cNvPr id="6" name="Slide Number Placeholder 5">
            <a:extLst>
              <a:ext uri="{FF2B5EF4-FFF2-40B4-BE49-F238E27FC236}">
                <a16:creationId xmlns:a16="http://schemas.microsoft.com/office/drawing/2014/main" id="{F2D0CD93-B662-1A28-7CE6-D21413B73406}"/>
              </a:ext>
            </a:extLst>
          </p:cNvPr>
          <p:cNvSpPr>
            <a:spLocks noGrp="1"/>
          </p:cNvSpPr>
          <p:nvPr>
            <p:ph type="sldNum" sz="quarter" idx="12"/>
          </p:nvPr>
        </p:nvSpPr>
        <p:spPr/>
        <p:txBody>
          <a:bodyPr/>
          <a:lstStyle/>
          <a:p>
            <a:fld id="{DF2CE172-1C04-9444-8E1C-DCF4B9F9BB98}" type="slidenum">
              <a:rPr lang="en-US" smtClean="0"/>
              <a:t>‹#›</a:t>
            </a:fld>
            <a:endParaRPr lang="en-US" dirty="0"/>
          </a:p>
        </p:txBody>
      </p:sp>
    </p:spTree>
    <p:extLst>
      <p:ext uri="{BB962C8B-B14F-4D97-AF65-F5344CB8AC3E}">
        <p14:creationId xmlns:p14="http://schemas.microsoft.com/office/powerpoint/2010/main" val="881673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A729-BC85-F00B-EFD2-AD665547C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58B2E5-02A6-0349-C593-7E863E838A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055A8A-AE58-2CF7-123D-51B6923242F3}"/>
              </a:ext>
            </a:extLst>
          </p:cNvPr>
          <p:cNvSpPr>
            <a:spLocks noGrp="1"/>
          </p:cNvSpPr>
          <p:nvPr>
            <p:ph type="dt" sz="half" idx="10"/>
          </p:nvPr>
        </p:nvSpPr>
        <p:spPr/>
        <p:txBody>
          <a:bodyPr/>
          <a:lstStyle/>
          <a:p>
            <a:fld id="{C202E8A0-0EB5-814F-BD44-F2C54A22FA24}" type="datetime4">
              <a:rPr lang="en-CA" smtClean="0"/>
              <a:t>November 7, 2023</a:t>
            </a:fld>
            <a:endParaRPr lang="en-US"/>
          </a:p>
        </p:txBody>
      </p:sp>
      <p:sp>
        <p:nvSpPr>
          <p:cNvPr id="5" name="Footer Placeholder 4">
            <a:extLst>
              <a:ext uri="{FF2B5EF4-FFF2-40B4-BE49-F238E27FC236}">
                <a16:creationId xmlns:a16="http://schemas.microsoft.com/office/drawing/2014/main" id="{78DEC195-A424-A22B-2BEE-1DE0EC1BECCB}"/>
              </a:ext>
            </a:extLst>
          </p:cNvPr>
          <p:cNvSpPr>
            <a:spLocks noGrp="1"/>
          </p:cNvSpPr>
          <p:nvPr>
            <p:ph type="ftr" sz="quarter" idx="11"/>
          </p:nvPr>
        </p:nvSpPr>
        <p:spPr/>
        <p:txBody>
          <a:bodyPr/>
          <a:lstStyle/>
          <a:p>
            <a:r>
              <a:rPr lang="en-US"/>
              <a:t>HEALTH QUALITY BC</a:t>
            </a:r>
          </a:p>
        </p:txBody>
      </p:sp>
      <p:sp>
        <p:nvSpPr>
          <p:cNvPr id="6" name="Slide Number Placeholder 5">
            <a:extLst>
              <a:ext uri="{FF2B5EF4-FFF2-40B4-BE49-F238E27FC236}">
                <a16:creationId xmlns:a16="http://schemas.microsoft.com/office/drawing/2014/main" id="{36A24462-48B2-CDF9-E7DC-22346F3056BA}"/>
              </a:ext>
            </a:extLst>
          </p:cNvPr>
          <p:cNvSpPr>
            <a:spLocks noGrp="1"/>
          </p:cNvSpPr>
          <p:nvPr>
            <p:ph type="sldNum" sz="quarter" idx="12"/>
          </p:nvPr>
        </p:nvSpPr>
        <p:spPr/>
        <p:txBody>
          <a:bodyPr/>
          <a:lstStyle/>
          <a:p>
            <a:fld id="{DF2CE172-1C04-9444-8E1C-DCF4B9F9BB98}" type="slidenum">
              <a:rPr lang="en-US" smtClean="0"/>
              <a:t>‹#›</a:t>
            </a:fld>
            <a:endParaRPr lang="en-US"/>
          </a:p>
        </p:txBody>
      </p:sp>
    </p:spTree>
    <p:extLst>
      <p:ext uri="{BB962C8B-B14F-4D97-AF65-F5344CB8AC3E}">
        <p14:creationId xmlns:p14="http://schemas.microsoft.com/office/powerpoint/2010/main" val="2937529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F768-B18A-996D-AD79-D30C447912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E7C3F0-5192-8C8F-F1DD-EB831E32E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C0C69-EE7F-12A7-2D3D-CE480FB79155}"/>
              </a:ext>
            </a:extLst>
          </p:cNvPr>
          <p:cNvSpPr>
            <a:spLocks noGrp="1"/>
          </p:cNvSpPr>
          <p:nvPr>
            <p:ph type="dt" sz="half" idx="10"/>
          </p:nvPr>
        </p:nvSpPr>
        <p:spPr/>
        <p:txBody>
          <a:bodyPr/>
          <a:lstStyle/>
          <a:p>
            <a:fld id="{8071E521-8A28-E64D-828F-E1604F4704FA}" type="datetime4">
              <a:rPr lang="en-CA" smtClean="0"/>
              <a:t>November 7, 2023</a:t>
            </a:fld>
            <a:endParaRPr lang="en-US"/>
          </a:p>
        </p:txBody>
      </p:sp>
      <p:sp>
        <p:nvSpPr>
          <p:cNvPr id="5" name="Footer Placeholder 4">
            <a:extLst>
              <a:ext uri="{FF2B5EF4-FFF2-40B4-BE49-F238E27FC236}">
                <a16:creationId xmlns:a16="http://schemas.microsoft.com/office/drawing/2014/main" id="{A62F09AF-AE9B-8CD2-2874-499DF75B81E2}"/>
              </a:ext>
            </a:extLst>
          </p:cNvPr>
          <p:cNvSpPr>
            <a:spLocks noGrp="1"/>
          </p:cNvSpPr>
          <p:nvPr>
            <p:ph type="ftr" sz="quarter" idx="11"/>
          </p:nvPr>
        </p:nvSpPr>
        <p:spPr/>
        <p:txBody>
          <a:bodyPr/>
          <a:lstStyle/>
          <a:p>
            <a:r>
              <a:rPr lang="en-US"/>
              <a:t>HEALTH QUALITY BC</a:t>
            </a:r>
          </a:p>
        </p:txBody>
      </p:sp>
      <p:sp>
        <p:nvSpPr>
          <p:cNvPr id="6" name="Slide Number Placeholder 5">
            <a:extLst>
              <a:ext uri="{FF2B5EF4-FFF2-40B4-BE49-F238E27FC236}">
                <a16:creationId xmlns:a16="http://schemas.microsoft.com/office/drawing/2014/main" id="{1EF490EA-A590-741B-F51C-4A22CABA288F}"/>
              </a:ext>
            </a:extLst>
          </p:cNvPr>
          <p:cNvSpPr>
            <a:spLocks noGrp="1"/>
          </p:cNvSpPr>
          <p:nvPr>
            <p:ph type="sldNum" sz="quarter" idx="12"/>
          </p:nvPr>
        </p:nvSpPr>
        <p:spPr/>
        <p:txBody>
          <a:bodyPr/>
          <a:lstStyle/>
          <a:p>
            <a:fld id="{DF2CE172-1C04-9444-8E1C-DCF4B9F9BB98}" type="slidenum">
              <a:rPr lang="en-US" smtClean="0"/>
              <a:t>‹#›</a:t>
            </a:fld>
            <a:endParaRPr lang="en-US"/>
          </a:p>
        </p:txBody>
      </p:sp>
    </p:spTree>
    <p:extLst>
      <p:ext uri="{BB962C8B-B14F-4D97-AF65-F5344CB8AC3E}">
        <p14:creationId xmlns:p14="http://schemas.microsoft.com/office/powerpoint/2010/main" val="187856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DCAC-451F-4BC0-78B1-96E3AA9777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7BF81-20D7-5300-44EE-D0C9C2BA9B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518374-A64B-4465-9FE4-C81A6AB09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954E5-D843-F190-20B4-B4ABD6706E40}"/>
              </a:ext>
            </a:extLst>
          </p:cNvPr>
          <p:cNvSpPr>
            <a:spLocks noGrp="1"/>
          </p:cNvSpPr>
          <p:nvPr>
            <p:ph type="dt" sz="half" idx="10"/>
          </p:nvPr>
        </p:nvSpPr>
        <p:spPr/>
        <p:txBody>
          <a:bodyPr/>
          <a:lstStyle/>
          <a:p>
            <a:fld id="{37C9C9C0-E050-1A42-BD2A-C06FDE71106F}" type="datetime4">
              <a:rPr lang="en-CA" smtClean="0"/>
              <a:t>November 7, 2023</a:t>
            </a:fld>
            <a:endParaRPr lang="en-US"/>
          </a:p>
        </p:txBody>
      </p:sp>
      <p:sp>
        <p:nvSpPr>
          <p:cNvPr id="6" name="Footer Placeholder 5">
            <a:extLst>
              <a:ext uri="{FF2B5EF4-FFF2-40B4-BE49-F238E27FC236}">
                <a16:creationId xmlns:a16="http://schemas.microsoft.com/office/drawing/2014/main" id="{3538D723-EFBC-9AF3-D1A3-642122F0DA09}"/>
              </a:ext>
            </a:extLst>
          </p:cNvPr>
          <p:cNvSpPr>
            <a:spLocks noGrp="1"/>
          </p:cNvSpPr>
          <p:nvPr>
            <p:ph type="ftr" sz="quarter" idx="11"/>
          </p:nvPr>
        </p:nvSpPr>
        <p:spPr/>
        <p:txBody>
          <a:bodyPr/>
          <a:lstStyle/>
          <a:p>
            <a:r>
              <a:rPr lang="en-US"/>
              <a:t>HEALTH QUALITY BC</a:t>
            </a:r>
          </a:p>
        </p:txBody>
      </p:sp>
      <p:sp>
        <p:nvSpPr>
          <p:cNvPr id="7" name="Slide Number Placeholder 6">
            <a:extLst>
              <a:ext uri="{FF2B5EF4-FFF2-40B4-BE49-F238E27FC236}">
                <a16:creationId xmlns:a16="http://schemas.microsoft.com/office/drawing/2014/main" id="{8CAEFE96-6BA4-868C-DB2F-69EC814C3799}"/>
              </a:ext>
            </a:extLst>
          </p:cNvPr>
          <p:cNvSpPr>
            <a:spLocks noGrp="1"/>
          </p:cNvSpPr>
          <p:nvPr>
            <p:ph type="sldNum" sz="quarter" idx="12"/>
          </p:nvPr>
        </p:nvSpPr>
        <p:spPr/>
        <p:txBody>
          <a:bodyPr/>
          <a:lstStyle/>
          <a:p>
            <a:fld id="{DF2CE172-1C04-9444-8E1C-DCF4B9F9BB98}" type="slidenum">
              <a:rPr lang="en-US" smtClean="0"/>
              <a:t>‹#›</a:t>
            </a:fld>
            <a:endParaRPr lang="en-US"/>
          </a:p>
        </p:txBody>
      </p:sp>
    </p:spTree>
    <p:extLst>
      <p:ext uri="{BB962C8B-B14F-4D97-AF65-F5344CB8AC3E}">
        <p14:creationId xmlns:p14="http://schemas.microsoft.com/office/powerpoint/2010/main" val="4157963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D379-3F96-1DE4-C503-F0F60714DE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36184B-7B97-A3F2-8490-70ADD51309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02EEB-ACE3-4016-FACB-0A0BFD88D3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82E0D-52C4-CD9C-F37A-0AD551CD7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E0A35C-C050-B412-0A13-86BA8E4CE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154F4-66C5-0A38-F9F1-E006BB1B3A0F}"/>
              </a:ext>
            </a:extLst>
          </p:cNvPr>
          <p:cNvSpPr>
            <a:spLocks noGrp="1"/>
          </p:cNvSpPr>
          <p:nvPr>
            <p:ph type="dt" sz="half" idx="10"/>
          </p:nvPr>
        </p:nvSpPr>
        <p:spPr/>
        <p:txBody>
          <a:bodyPr/>
          <a:lstStyle/>
          <a:p>
            <a:fld id="{4B6C4191-8EEC-DA48-9650-25F2BE0AE586}" type="datetime4">
              <a:rPr lang="en-CA" smtClean="0"/>
              <a:t>November 7, 2023</a:t>
            </a:fld>
            <a:endParaRPr lang="en-US"/>
          </a:p>
        </p:txBody>
      </p:sp>
      <p:sp>
        <p:nvSpPr>
          <p:cNvPr id="8" name="Footer Placeholder 7">
            <a:extLst>
              <a:ext uri="{FF2B5EF4-FFF2-40B4-BE49-F238E27FC236}">
                <a16:creationId xmlns:a16="http://schemas.microsoft.com/office/drawing/2014/main" id="{042F93DF-3207-141A-70B2-32B3BD3C88EE}"/>
              </a:ext>
            </a:extLst>
          </p:cNvPr>
          <p:cNvSpPr>
            <a:spLocks noGrp="1"/>
          </p:cNvSpPr>
          <p:nvPr>
            <p:ph type="ftr" sz="quarter" idx="11"/>
          </p:nvPr>
        </p:nvSpPr>
        <p:spPr/>
        <p:txBody>
          <a:bodyPr/>
          <a:lstStyle/>
          <a:p>
            <a:r>
              <a:rPr lang="en-US"/>
              <a:t>HEALTH QUALITY BC</a:t>
            </a:r>
          </a:p>
        </p:txBody>
      </p:sp>
      <p:sp>
        <p:nvSpPr>
          <p:cNvPr id="9" name="Slide Number Placeholder 8">
            <a:extLst>
              <a:ext uri="{FF2B5EF4-FFF2-40B4-BE49-F238E27FC236}">
                <a16:creationId xmlns:a16="http://schemas.microsoft.com/office/drawing/2014/main" id="{4744ED40-9DDC-BE08-1570-182D00A0A472}"/>
              </a:ext>
            </a:extLst>
          </p:cNvPr>
          <p:cNvSpPr>
            <a:spLocks noGrp="1"/>
          </p:cNvSpPr>
          <p:nvPr>
            <p:ph type="sldNum" sz="quarter" idx="12"/>
          </p:nvPr>
        </p:nvSpPr>
        <p:spPr/>
        <p:txBody>
          <a:bodyPr/>
          <a:lstStyle/>
          <a:p>
            <a:fld id="{DF2CE172-1C04-9444-8E1C-DCF4B9F9BB98}" type="slidenum">
              <a:rPr lang="en-US" smtClean="0"/>
              <a:t>‹#›</a:t>
            </a:fld>
            <a:endParaRPr lang="en-US"/>
          </a:p>
        </p:txBody>
      </p:sp>
    </p:spTree>
    <p:extLst>
      <p:ext uri="{BB962C8B-B14F-4D97-AF65-F5344CB8AC3E}">
        <p14:creationId xmlns:p14="http://schemas.microsoft.com/office/powerpoint/2010/main" val="3783790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A4C9-45AC-CC43-310B-0AFE06D6A2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F573FA-C1F4-C051-0F85-6C794C0B6B95}"/>
              </a:ext>
            </a:extLst>
          </p:cNvPr>
          <p:cNvSpPr>
            <a:spLocks noGrp="1"/>
          </p:cNvSpPr>
          <p:nvPr>
            <p:ph type="dt" sz="half" idx="10"/>
          </p:nvPr>
        </p:nvSpPr>
        <p:spPr/>
        <p:txBody>
          <a:bodyPr/>
          <a:lstStyle/>
          <a:p>
            <a:fld id="{E8B59CA6-6AFB-2545-B234-E1E668E2136D}" type="datetime4">
              <a:rPr lang="en-CA" smtClean="0"/>
              <a:t>November 7, 2023</a:t>
            </a:fld>
            <a:endParaRPr lang="en-US"/>
          </a:p>
        </p:txBody>
      </p:sp>
      <p:sp>
        <p:nvSpPr>
          <p:cNvPr id="4" name="Footer Placeholder 3">
            <a:extLst>
              <a:ext uri="{FF2B5EF4-FFF2-40B4-BE49-F238E27FC236}">
                <a16:creationId xmlns:a16="http://schemas.microsoft.com/office/drawing/2014/main" id="{BBA6C916-F031-4CD3-C28E-ABBB6DE5D338}"/>
              </a:ext>
            </a:extLst>
          </p:cNvPr>
          <p:cNvSpPr>
            <a:spLocks noGrp="1"/>
          </p:cNvSpPr>
          <p:nvPr>
            <p:ph type="ftr" sz="quarter" idx="11"/>
          </p:nvPr>
        </p:nvSpPr>
        <p:spPr/>
        <p:txBody>
          <a:bodyPr/>
          <a:lstStyle/>
          <a:p>
            <a:r>
              <a:rPr lang="en-US"/>
              <a:t>HEALTH QUALITY BC</a:t>
            </a:r>
          </a:p>
        </p:txBody>
      </p:sp>
      <p:sp>
        <p:nvSpPr>
          <p:cNvPr id="5" name="Slide Number Placeholder 4">
            <a:extLst>
              <a:ext uri="{FF2B5EF4-FFF2-40B4-BE49-F238E27FC236}">
                <a16:creationId xmlns:a16="http://schemas.microsoft.com/office/drawing/2014/main" id="{1F8D2893-7E9E-CFD2-2602-893CBFE33B5B}"/>
              </a:ext>
            </a:extLst>
          </p:cNvPr>
          <p:cNvSpPr>
            <a:spLocks noGrp="1"/>
          </p:cNvSpPr>
          <p:nvPr>
            <p:ph type="sldNum" sz="quarter" idx="12"/>
          </p:nvPr>
        </p:nvSpPr>
        <p:spPr/>
        <p:txBody>
          <a:bodyPr/>
          <a:lstStyle/>
          <a:p>
            <a:fld id="{DF2CE172-1C04-9444-8E1C-DCF4B9F9BB98}" type="slidenum">
              <a:rPr lang="en-US" smtClean="0"/>
              <a:t>‹#›</a:t>
            </a:fld>
            <a:endParaRPr lang="en-US"/>
          </a:p>
        </p:txBody>
      </p:sp>
    </p:spTree>
    <p:extLst>
      <p:ext uri="{BB962C8B-B14F-4D97-AF65-F5344CB8AC3E}">
        <p14:creationId xmlns:p14="http://schemas.microsoft.com/office/powerpoint/2010/main" val="3726802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F58101-7272-A363-2D6F-65BE0AA9F46D}"/>
              </a:ext>
            </a:extLst>
          </p:cNvPr>
          <p:cNvSpPr>
            <a:spLocks noGrp="1"/>
          </p:cNvSpPr>
          <p:nvPr>
            <p:ph type="dt" sz="half" idx="10"/>
          </p:nvPr>
        </p:nvSpPr>
        <p:spPr/>
        <p:txBody>
          <a:bodyPr/>
          <a:lstStyle/>
          <a:p>
            <a:fld id="{CE7BE6FE-AE7F-BF4A-BBEB-9F61A639D45D}" type="datetime4">
              <a:rPr lang="en-CA" smtClean="0"/>
              <a:t>November 7, 2023</a:t>
            </a:fld>
            <a:endParaRPr lang="en-US"/>
          </a:p>
        </p:txBody>
      </p:sp>
      <p:sp>
        <p:nvSpPr>
          <p:cNvPr id="3" name="Footer Placeholder 2">
            <a:extLst>
              <a:ext uri="{FF2B5EF4-FFF2-40B4-BE49-F238E27FC236}">
                <a16:creationId xmlns:a16="http://schemas.microsoft.com/office/drawing/2014/main" id="{C8A24D4B-A802-F182-79CE-1E92A5F16B37}"/>
              </a:ext>
            </a:extLst>
          </p:cNvPr>
          <p:cNvSpPr>
            <a:spLocks noGrp="1"/>
          </p:cNvSpPr>
          <p:nvPr>
            <p:ph type="ftr" sz="quarter" idx="11"/>
          </p:nvPr>
        </p:nvSpPr>
        <p:spPr/>
        <p:txBody>
          <a:bodyPr/>
          <a:lstStyle/>
          <a:p>
            <a:r>
              <a:rPr lang="en-US"/>
              <a:t>HEALTH QUALITY BC</a:t>
            </a:r>
          </a:p>
        </p:txBody>
      </p:sp>
      <p:sp>
        <p:nvSpPr>
          <p:cNvPr id="4" name="Slide Number Placeholder 3">
            <a:extLst>
              <a:ext uri="{FF2B5EF4-FFF2-40B4-BE49-F238E27FC236}">
                <a16:creationId xmlns:a16="http://schemas.microsoft.com/office/drawing/2014/main" id="{93F6F5AF-7817-D90A-28ED-43560AFE2AFB}"/>
              </a:ext>
            </a:extLst>
          </p:cNvPr>
          <p:cNvSpPr>
            <a:spLocks noGrp="1"/>
          </p:cNvSpPr>
          <p:nvPr>
            <p:ph type="sldNum" sz="quarter" idx="12"/>
          </p:nvPr>
        </p:nvSpPr>
        <p:spPr/>
        <p:txBody>
          <a:bodyPr/>
          <a:lstStyle/>
          <a:p>
            <a:fld id="{DF2CE172-1C04-9444-8E1C-DCF4B9F9BB98}" type="slidenum">
              <a:rPr lang="en-US" smtClean="0"/>
              <a:t>‹#›</a:t>
            </a:fld>
            <a:endParaRPr lang="en-US"/>
          </a:p>
        </p:txBody>
      </p:sp>
    </p:spTree>
    <p:extLst>
      <p:ext uri="{BB962C8B-B14F-4D97-AF65-F5344CB8AC3E}">
        <p14:creationId xmlns:p14="http://schemas.microsoft.com/office/powerpoint/2010/main" val="2394776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65BB-3407-C2A6-A67E-7AF739439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8AA087-27C7-6EF2-5CB4-4524A45AC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8A78CE-0682-8ACB-92AB-3CD0A944E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617449-9D6E-0D03-2307-482631B81887}"/>
              </a:ext>
            </a:extLst>
          </p:cNvPr>
          <p:cNvSpPr>
            <a:spLocks noGrp="1"/>
          </p:cNvSpPr>
          <p:nvPr>
            <p:ph type="dt" sz="half" idx="10"/>
          </p:nvPr>
        </p:nvSpPr>
        <p:spPr/>
        <p:txBody>
          <a:bodyPr/>
          <a:lstStyle/>
          <a:p>
            <a:fld id="{43D3681F-1399-2647-91C9-45DE68F15324}" type="datetime4">
              <a:rPr lang="en-CA" smtClean="0"/>
              <a:t>November 7, 2023</a:t>
            </a:fld>
            <a:endParaRPr lang="en-US"/>
          </a:p>
        </p:txBody>
      </p:sp>
      <p:sp>
        <p:nvSpPr>
          <p:cNvPr id="6" name="Footer Placeholder 5">
            <a:extLst>
              <a:ext uri="{FF2B5EF4-FFF2-40B4-BE49-F238E27FC236}">
                <a16:creationId xmlns:a16="http://schemas.microsoft.com/office/drawing/2014/main" id="{9A6BC0BD-D1A7-C3FD-08FD-24842A948F61}"/>
              </a:ext>
            </a:extLst>
          </p:cNvPr>
          <p:cNvSpPr>
            <a:spLocks noGrp="1"/>
          </p:cNvSpPr>
          <p:nvPr>
            <p:ph type="ftr" sz="quarter" idx="11"/>
          </p:nvPr>
        </p:nvSpPr>
        <p:spPr/>
        <p:txBody>
          <a:bodyPr/>
          <a:lstStyle/>
          <a:p>
            <a:r>
              <a:rPr lang="en-US"/>
              <a:t>HEALTH QUALITY BC</a:t>
            </a:r>
          </a:p>
        </p:txBody>
      </p:sp>
      <p:sp>
        <p:nvSpPr>
          <p:cNvPr id="7" name="Slide Number Placeholder 6">
            <a:extLst>
              <a:ext uri="{FF2B5EF4-FFF2-40B4-BE49-F238E27FC236}">
                <a16:creationId xmlns:a16="http://schemas.microsoft.com/office/drawing/2014/main" id="{1930EBE7-1A0A-F1C7-CF96-7023AAC8DEDD}"/>
              </a:ext>
            </a:extLst>
          </p:cNvPr>
          <p:cNvSpPr>
            <a:spLocks noGrp="1"/>
          </p:cNvSpPr>
          <p:nvPr>
            <p:ph type="sldNum" sz="quarter" idx="12"/>
          </p:nvPr>
        </p:nvSpPr>
        <p:spPr/>
        <p:txBody>
          <a:bodyPr/>
          <a:lstStyle/>
          <a:p>
            <a:fld id="{DF2CE172-1C04-9444-8E1C-DCF4B9F9BB98}" type="slidenum">
              <a:rPr lang="en-US" smtClean="0"/>
              <a:t>‹#›</a:t>
            </a:fld>
            <a:endParaRPr lang="en-US"/>
          </a:p>
        </p:txBody>
      </p:sp>
    </p:spTree>
    <p:extLst>
      <p:ext uri="{BB962C8B-B14F-4D97-AF65-F5344CB8AC3E}">
        <p14:creationId xmlns:p14="http://schemas.microsoft.com/office/powerpoint/2010/main" val="417395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3D0D-079B-7654-1659-3689A6297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D7F745-9DD7-53EA-B754-965EE7CD4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C42601-185E-919C-98D1-65B933ED1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94B24-FA02-EC36-A147-CC136159C0AE}"/>
              </a:ext>
            </a:extLst>
          </p:cNvPr>
          <p:cNvSpPr>
            <a:spLocks noGrp="1"/>
          </p:cNvSpPr>
          <p:nvPr>
            <p:ph type="dt" sz="half" idx="10"/>
          </p:nvPr>
        </p:nvSpPr>
        <p:spPr/>
        <p:txBody>
          <a:bodyPr/>
          <a:lstStyle/>
          <a:p>
            <a:fld id="{7A29D335-F1D6-C946-A79D-65B38B34C5D1}" type="datetime4">
              <a:rPr lang="en-CA" smtClean="0"/>
              <a:t>November 7, 2023</a:t>
            </a:fld>
            <a:endParaRPr lang="en-US"/>
          </a:p>
        </p:txBody>
      </p:sp>
      <p:sp>
        <p:nvSpPr>
          <p:cNvPr id="6" name="Footer Placeholder 5">
            <a:extLst>
              <a:ext uri="{FF2B5EF4-FFF2-40B4-BE49-F238E27FC236}">
                <a16:creationId xmlns:a16="http://schemas.microsoft.com/office/drawing/2014/main" id="{42158040-C475-6B7A-DB61-6A37067551ED}"/>
              </a:ext>
            </a:extLst>
          </p:cNvPr>
          <p:cNvSpPr>
            <a:spLocks noGrp="1"/>
          </p:cNvSpPr>
          <p:nvPr>
            <p:ph type="ftr" sz="quarter" idx="11"/>
          </p:nvPr>
        </p:nvSpPr>
        <p:spPr/>
        <p:txBody>
          <a:bodyPr/>
          <a:lstStyle/>
          <a:p>
            <a:r>
              <a:rPr lang="en-US"/>
              <a:t>HEALTH QUALITY BC</a:t>
            </a:r>
          </a:p>
        </p:txBody>
      </p:sp>
      <p:sp>
        <p:nvSpPr>
          <p:cNvPr id="7" name="Slide Number Placeholder 6">
            <a:extLst>
              <a:ext uri="{FF2B5EF4-FFF2-40B4-BE49-F238E27FC236}">
                <a16:creationId xmlns:a16="http://schemas.microsoft.com/office/drawing/2014/main" id="{F1AA82DE-4F5E-EB54-0022-F9CCD9A3E79B}"/>
              </a:ext>
            </a:extLst>
          </p:cNvPr>
          <p:cNvSpPr>
            <a:spLocks noGrp="1"/>
          </p:cNvSpPr>
          <p:nvPr>
            <p:ph type="sldNum" sz="quarter" idx="12"/>
          </p:nvPr>
        </p:nvSpPr>
        <p:spPr/>
        <p:txBody>
          <a:bodyPr/>
          <a:lstStyle/>
          <a:p>
            <a:fld id="{DF2CE172-1C04-9444-8E1C-DCF4B9F9BB98}" type="slidenum">
              <a:rPr lang="en-US" smtClean="0"/>
              <a:t>‹#›</a:t>
            </a:fld>
            <a:endParaRPr lang="en-US"/>
          </a:p>
        </p:txBody>
      </p:sp>
    </p:spTree>
    <p:extLst>
      <p:ext uri="{BB962C8B-B14F-4D97-AF65-F5344CB8AC3E}">
        <p14:creationId xmlns:p14="http://schemas.microsoft.com/office/powerpoint/2010/main" val="209146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userDrawn="1"/>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sp>
        <p:nvSpPr>
          <p:cNvPr id="3" name="Rectangle 2">
            <a:extLst>
              <a:ext uri="{FF2B5EF4-FFF2-40B4-BE49-F238E27FC236}">
                <a16:creationId xmlns:a16="http://schemas.microsoft.com/office/drawing/2014/main" id="{14361966-BC15-7359-3C84-211C411A6806}"/>
              </a:ext>
            </a:extLst>
          </p:cNvPr>
          <p:cNvSpPr/>
          <p:nvPr userDrawn="1"/>
        </p:nvSpPr>
        <p:spPr>
          <a:xfrm>
            <a:off x="0" y="6349573"/>
            <a:ext cx="12192000" cy="50842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descr="A picture containing font, graphics, logo, text&#10;&#10;Description automatically generated">
            <a:extLst>
              <a:ext uri="{FF2B5EF4-FFF2-40B4-BE49-F238E27FC236}">
                <a16:creationId xmlns:a16="http://schemas.microsoft.com/office/drawing/2014/main" id="{C047DB13-2666-37DA-6763-11F792699470}"/>
              </a:ext>
            </a:extLst>
          </p:cNvPr>
          <p:cNvPicPr>
            <a:picLocks noChangeAspect="1"/>
          </p:cNvPicPr>
          <p:nvPr userDrawn="1"/>
        </p:nvPicPr>
        <p:blipFill>
          <a:blip r:embed="rId8"/>
          <a:stretch>
            <a:fillRect/>
          </a:stretch>
        </p:blipFill>
        <p:spPr>
          <a:xfrm>
            <a:off x="657014" y="621723"/>
            <a:ext cx="2269066" cy="118362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9689-48F1-E8B3-B90C-BEA736562B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FEAFD2-CAC5-BA10-6C7D-4168EA6517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4F1AF-ADC7-8DAC-D88F-250DD2D526B8}"/>
              </a:ext>
            </a:extLst>
          </p:cNvPr>
          <p:cNvSpPr>
            <a:spLocks noGrp="1"/>
          </p:cNvSpPr>
          <p:nvPr>
            <p:ph type="dt" sz="half" idx="10"/>
          </p:nvPr>
        </p:nvSpPr>
        <p:spPr/>
        <p:txBody>
          <a:bodyPr/>
          <a:lstStyle/>
          <a:p>
            <a:fld id="{011C68FB-927D-9747-B218-E65120683224}" type="datetime4">
              <a:rPr lang="en-CA" smtClean="0"/>
              <a:t>November 7, 2023</a:t>
            </a:fld>
            <a:endParaRPr lang="en-US"/>
          </a:p>
        </p:txBody>
      </p:sp>
      <p:sp>
        <p:nvSpPr>
          <p:cNvPr id="5" name="Footer Placeholder 4">
            <a:extLst>
              <a:ext uri="{FF2B5EF4-FFF2-40B4-BE49-F238E27FC236}">
                <a16:creationId xmlns:a16="http://schemas.microsoft.com/office/drawing/2014/main" id="{F43918B4-FC13-2489-D725-9C7B727FC2DD}"/>
              </a:ext>
            </a:extLst>
          </p:cNvPr>
          <p:cNvSpPr>
            <a:spLocks noGrp="1"/>
          </p:cNvSpPr>
          <p:nvPr>
            <p:ph type="ftr" sz="quarter" idx="11"/>
          </p:nvPr>
        </p:nvSpPr>
        <p:spPr/>
        <p:txBody>
          <a:bodyPr/>
          <a:lstStyle/>
          <a:p>
            <a:r>
              <a:rPr lang="en-US"/>
              <a:t>HEALTH QUALITY BC</a:t>
            </a:r>
          </a:p>
        </p:txBody>
      </p:sp>
      <p:sp>
        <p:nvSpPr>
          <p:cNvPr id="6" name="Slide Number Placeholder 5">
            <a:extLst>
              <a:ext uri="{FF2B5EF4-FFF2-40B4-BE49-F238E27FC236}">
                <a16:creationId xmlns:a16="http://schemas.microsoft.com/office/drawing/2014/main" id="{64655281-5B24-BC3D-C984-A33F289CD821}"/>
              </a:ext>
            </a:extLst>
          </p:cNvPr>
          <p:cNvSpPr>
            <a:spLocks noGrp="1"/>
          </p:cNvSpPr>
          <p:nvPr>
            <p:ph type="sldNum" sz="quarter" idx="12"/>
          </p:nvPr>
        </p:nvSpPr>
        <p:spPr/>
        <p:txBody>
          <a:bodyPr/>
          <a:lstStyle/>
          <a:p>
            <a:fld id="{DF2CE172-1C04-9444-8E1C-DCF4B9F9BB98}" type="slidenum">
              <a:rPr lang="en-US" smtClean="0"/>
              <a:t>‹#›</a:t>
            </a:fld>
            <a:endParaRPr lang="en-US"/>
          </a:p>
        </p:txBody>
      </p:sp>
    </p:spTree>
    <p:extLst>
      <p:ext uri="{BB962C8B-B14F-4D97-AF65-F5344CB8AC3E}">
        <p14:creationId xmlns:p14="http://schemas.microsoft.com/office/powerpoint/2010/main" val="3104919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DBE87B-872A-4E70-2AEA-BCECC6F352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85280-B5A3-1313-5F32-4A439D62C4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C662F-CD31-CAAF-D3B9-6F32CD6B7221}"/>
              </a:ext>
            </a:extLst>
          </p:cNvPr>
          <p:cNvSpPr>
            <a:spLocks noGrp="1"/>
          </p:cNvSpPr>
          <p:nvPr>
            <p:ph type="dt" sz="half" idx="10"/>
          </p:nvPr>
        </p:nvSpPr>
        <p:spPr/>
        <p:txBody>
          <a:bodyPr/>
          <a:lstStyle/>
          <a:p>
            <a:fld id="{872F9FDA-64C1-0847-A639-ED724B611405}" type="datetime4">
              <a:rPr lang="en-CA" smtClean="0"/>
              <a:t>November 7, 2023</a:t>
            </a:fld>
            <a:endParaRPr lang="en-US"/>
          </a:p>
        </p:txBody>
      </p:sp>
      <p:sp>
        <p:nvSpPr>
          <p:cNvPr id="5" name="Footer Placeholder 4">
            <a:extLst>
              <a:ext uri="{FF2B5EF4-FFF2-40B4-BE49-F238E27FC236}">
                <a16:creationId xmlns:a16="http://schemas.microsoft.com/office/drawing/2014/main" id="{270FAD84-7D0A-798E-2FE0-15CE341E2CDC}"/>
              </a:ext>
            </a:extLst>
          </p:cNvPr>
          <p:cNvSpPr>
            <a:spLocks noGrp="1"/>
          </p:cNvSpPr>
          <p:nvPr>
            <p:ph type="ftr" sz="quarter" idx="11"/>
          </p:nvPr>
        </p:nvSpPr>
        <p:spPr/>
        <p:txBody>
          <a:bodyPr/>
          <a:lstStyle/>
          <a:p>
            <a:r>
              <a:rPr lang="en-US"/>
              <a:t>HEALTH QUALITY BC</a:t>
            </a:r>
          </a:p>
        </p:txBody>
      </p:sp>
      <p:sp>
        <p:nvSpPr>
          <p:cNvPr id="6" name="Slide Number Placeholder 5">
            <a:extLst>
              <a:ext uri="{FF2B5EF4-FFF2-40B4-BE49-F238E27FC236}">
                <a16:creationId xmlns:a16="http://schemas.microsoft.com/office/drawing/2014/main" id="{D4891CD3-7458-0ECC-911F-C359C998D494}"/>
              </a:ext>
            </a:extLst>
          </p:cNvPr>
          <p:cNvSpPr>
            <a:spLocks noGrp="1"/>
          </p:cNvSpPr>
          <p:nvPr>
            <p:ph type="sldNum" sz="quarter" idx="12"/>
          </p:nvPr>
        </p:nvSpPr>
        <p:spPr/>
        <p:txBody>
          <a:bodyPr/>
          <a:lstStyle/>
          <a:p>
            <a:fld id="{DF2CE172-1C04-9444-8E1C-DCF4B9F9BB98}" type="slidenum">
              <a:rPr lang="en-US" smtClean="0"/>
              <a:t>‹#›</a:t>
            </a:fld>
            <a:endParaRPr lang="en-US"/>
          </a:p>
        </p:txBody>
      </p:sp>
    </p:spTree>
    <p:extLst>
      <p:ext uri="{BB962C8B-B14F-4D97-AF65-F5344CB8AC3E}">
        <p14:creationId xmlns:p14="http://schemas.microsoft.com/office/powerpoint/2010/main" val="1383711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DB85-D2C4-430E-9D11-F0BFC8110E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F969615-4244-5B16-3DB7-1FEFF85CAA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AAFAD00-F144-EFA7-B738-2A58B29F17CA}"/>
              </a:ext>
            </a:extLst>
          </p:cNvPr>
          <p:cNvSpPr>
            <a:spLocks noGrp="1"/>
          </p:cNvSpPr>
          <p:nvPr>
            <p:ph type="dt" sz="half" idx="10"/>
          </p:nvPr>
        </p:nvSpPr>
        <p:spPr/>
        <p:txBody>
          <a:bodyPr/>
          <a:lstStyle/>
          <a:p>
            <a:fld id="{C69DBAAD-44D1-4707-86A3-3B643D5DC7D0}" type="datetimeFigureOut">
              <a:rPr lang="en-CA" smtClean="0"/>
              <a:t>2023-11-07</a:t>
            </a:fld>
            <a:endParaRPr lang="en-CA"/>
          </a:p>
        </p:txBody>
      </p:sp>
      <p:sp>
        <p:nvSpPr>
          <p:cNvPr id="5" name="Footer Placeholder 4">
            <a:extLst>
              <a:ext uri="{FF2B5EF4-FFF2-40B4-BE49-F238E27FC236}">
                <a16:creationId xmlns:a16="http://schemas.microsoft.com/office/drawing/2014/main" id="{57208BE6-F708-BB7D-7059-8D8F7B2FD64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864CA4-9660-2D95-DD38-66A4D01F9952}"/>
              </a:ext>
            </a:extLst>
          </p:cNvPr>
          <p:cNvSpPr>
            <a:spLocks noGrp="1"/>
          </p:cNvSpPr>
          <p:nvPr>
            <p:ph type="sldNum" sz="quarter" idx="12"/>
          </p:nvPr>
        </p:nvSpPr>
        <p:spPr/>
        <p:txBody>
          <a:bodyPr/>
          <a:lstStyle/>
          <a:p>
            <a:fld id="{C0F91E07-FCB6-4DD9-89DB-0098003C1539}" type="slidenum">
              <a:rPr lang="en-CA" smtClean="0"/>
              <a:t>‹#›</a:t>
            </a:fld>
            <a:endParaRPr lang="en-CA"/>
          </a:p>
        </p:txBody>
      </p:sp>
    </p:spTree>
    <p:extLst>
      <p:ext uri="{BB962C8B-B14F-4D97-AF65-F5344CB8AC3E}">
        <p14:creationId xmlns:p14="http://schemas.microsoft.com/office/powerpoint/2010/main" val="546650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C55E-336F-39C7-BB9D-B472F1D9EBF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25371A7-B3BD-965B-2AEF-B8B6DD6396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31B828-FBA1-2E57-5A03-B836790513FE}"/>
              </a:ext>
            </a:extLst>
          </p:cNvPr>
          <p:cNvSpPr>
            <a:spLocks noGrp="1"/>
          </p:cNvSpPr>
          <p:nvPr>
            <p:ph type="dt" sz="half" idx="10"/>
          </p:nvPr>
        </p:nvSpPr>
        <p:spPr/>
        <p:txBody>
          <a:bodyPr/>
          <a:lstStyle/>
          <a:p>
            <a:fld id="{C69DBAAD-44D1-4707-86A3-3B643D5DC7D0}" type="datetimeFigureOut">
              <a:rPr lang="en-CA" smtClean="0"/>
              <a:t>2023-11-07</a:t>
            </a:fld>
            <a:endParaRPr lang="en-CA"/>
          </a:p>
        </p:txBody>
      </p:sp>
      <p:sp>
        <p:nvSpPr>
          <p:cNvPr id="5" name="Footer Placeholder 4">
            <a:extLst>
              <a:ext uri="{FF2B5EF4-FFF2-40B4-BE49-F238E27FC236}">
                <a16:creationId xmlns:a16="http://schemas.microsoft.com/office/drawing/2014/main" id="{2B29F88A-C491-5491-8ABA-C8953FE0A89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F145AC-3DF1-599B-8F3D-973B7831D162}"/>
              </a:ext>
            </a:extLst>
          </p:cNvPr>
          <p:cNvSpPr>
            <a:spLocks noGrp="1"/>
          </p:cNvSpPr>
          <p:nvPr>
            <p:ph type="sldNum" sz="quarter" idx="12"/>
          </p:nvPr>
        </p:nvSpPr>
        <p:spPr/>
        <p:txBody>
          <a:bodyPr/>
          <a:lstStyle/>
          <a:p>
            <a:fld id="{C0F91E07-FCB6-4DD9-89DB-0098003C1539}" type="slidenum">
              <a:rPr lang="en-CA" smtClean="0"/>
              <a:t>‹#›</a:t>
            </a:fld>
            <a:endParaRPr lang="en-CA"/>
          </a:p>
        </p:txBody>
      </p:sp>
    </p:spTree>
    <p:extLst>
      <p:ext uri="{BB962C8B-B14F-4D97-AF65-F5344CB8AC3E}">
        <p14:creationId xmlns:p14="http://schemas.microsoft.com/office/powerpoint/2010/main" val="3850405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6202-A088-6FC8-E826-D2E9168B3D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63AF285-0828-D4E0-3582-B7698D934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7E818-1659-492D-608B-6085B465B36A}"/>
              </a:ext>
            </a:extLst>
          </p:cNvPr>
          <p:cNvSpPr>
            <a:spLocks noGrp="1"/>
          </p:cNvSpPr>
          <p:nvPr>
            <p:ph type="dt" sz="half" idx="10"/>
          </p:nvPr>
        </p:nvSpPr>
        <p:spPr/>
        <p:txBody>
          <a:bodyPr/>
          <a:lstStyle/>
          <a:p>
            <a:fld id="{C69DBAAD-44D1-4707-86A3-3B643D5DC7D0}" type="datetimeFigureOut">
              <a:rPr lang="en-CA" smtClean="0"/>
              <a:t>2023-11-07</a:t>
            </a:fld>
            <a:endParaRPr lang="en-CA"/>
          </a:p>
        </p:txBody>
      </p:sp>
      <p:sp>
        <p:nvSpPr>
          <p:cNvPr id="5" name="Footer Placeholder 4">
            <a:extLst>
              <a:ext uri="{FF2B5EF4-FFF2-40B4-BE49-F238E27FC236}">
                <a16:creationId xmlns:a16="http://schemas.microsoft.com/office/drawing/2014/main" id="{F1E37B9A-5582-BC82-2DBB-44B8F86246C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41066E3-31E0-E194-5BF6-3AF7B497459C}"/>
              </a:ext>
            </a:extLst>
          </p:cNvPr>
          <p:cNvSpPr>
            <a:spLocks noGrp="1"/>
          </p:cNvSpPr>
          <p:nvPr>
            <p:ph type="sldNum" sz="quarter" idx="12"/>
          </p:nvPr>
        </p:nvSpPr>
        <p:spPr/>
        <p:txBody>
          <a:bodyPr/>
          <a:lstStyle/>
          <a:p>
            <a:fld id="{C0F91E07-FCB6-4DD9-89DB-0098003C1539}" type="slidenum">
              <a:rPr lang="en-CA" smtClean="0"/>
              <a:t>‹#›</a:t>
            </a:fld>
            <a:endParaRPr lang="en-CA"/>
          </a:p>
        </p:txBody>
      </p:sp>
    </p:spTree>
    <p:extLst>
      <p:ext uri="{BB962C8B-B14F-4D97-AF65-F5344CB8AC3E}">
        <p14:creationId xmlns:p14="http://schemas.microsoft.com/office/powerpoint/2010/main" val="3888086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DD1F-76A8-6861-4903-A5F8BCD70C4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D7781FF-244F-767B-9542-44A0DF149E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278F8AA-1CDE-0B63-87F7-12298EB3B4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0101564-6FEB-EB7F-9BE3-D3A57B31DAA5}"/>
              </a:ext>
            </a:extLst>
          </p:cNvPr>
          <p:cNvSpPr>
            <a:spLocks noGrp="1"/>
          </p:cNvSpPr>
          <p:nvPr>
            <p:ph type="dt" sz="half" idx="10"/>
          </p:nvPr>
        </p:nvSpPr>
        <p:spPr/>
        <p:txBody>
          <a:bodyPr/>
          <a:lstStyle/>
          <a:p>
            <a:fld id="{C69DBAAD-44D1-4707-86A3-3B643D5DC7D0}" type="datetimeFigureOut">
              <a:rPr lang="en-CA" smtClean="0"/>
              <a:t>2023-11-07</a:t>
            </a:fld>
            <a:endParaRPr lang="en-CA"/>
          </a:p>
        </p:txBody>
      </p:sp>
      <p:sp>
        <p:nvSpPr>
          <p:cNvPr id="6" name="Footer Placeholder 5">
            <a:extLst>
              <a:ext uri="{FF2B5EF4-FFF2-40B4-BE49-F238E27FC236}">
                <a16:creationId xmlns:a16="http://schemas.microsoft.com/office/drawing/2014/main" id="{BD968C54-6836-D51E-B6D2-8ACEE751A7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607649E-4BC0-F3DF-D334-E3EA1CC4412B}"/>
              </a:ext>
            </a:extLst>
          </p:cNvPr>
          <p:cNvSpPr>
            <a:spLocks noGrp="1"/>
          </p:cNvSpPr>
          <p:nvPr>
            <p:ph type="sldNum" sz="quarter" idx="12"/>
          </p:nvPr>
        </p:nvSpPr>
        <p:spPr/>
        <p:txBody>
          <a:bodyPr/>
          <a:lstStyle/>
          <a:p>
            <a:fld id="{C0F91E07-FCB6-4DD9-89DB-0098003C1539}" type="slidenum">
              <a:rPr lang="en-CA" smtClean="0"/>
              <a:t>‹#›</a:t>
            </a:fld>
            <a:endParaRPr lang="en-CA"/>
          </a:p>
        </p:txBody>
      </p:sp>
    </p:spTree>
    <p:extLst>
      <p:ext uri="{BB962C8B-B14F-4D97-AF65-F5344CB8AC3E}">
        <p14:creationId xmlns:p14="http://schemas.microsoft.com/office/powerpoint/2010/main" val="2230302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3806-63B7-30B8-8B09-238CE82D0D9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E2F3D4D-328B-058C-998F-F4BB06D96F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A9BA76-F0B2-C76F-4F06-A4972D62B7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95B8D0D-A22F-E835-173E-01E71E85F2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C4A674-ED09-5057-F595-89C98BF804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2C9D83B-8777-1B2E-1B70-CCE17C2BC251}"/>
              </a:ext>
            </a:extLst>
          </p:cNvPr>
          <p:cNvSpPr>
            <a:spLocks noGrp="1"/>
          </p:cNvSpPr>
          <p:nvPr>
            <p:ph type="dt" sz="half" idx="10"/>
          </p:nvPr>
        </p:nvSpPr>
        <p:spPr/>
        <p:txBody>
          <a:bodyPr/>
          <a:lstStyle/>
          <a:p>
            <a:fld id="{C69DBAAD-44D1-4707-86A3-3B643D5DC7D0}" type="datetimeFigureOut">
              <a:rPr lang="en-CA" smtClean="0"/>
              <a:t>2023-11-07</a:t>
            </a:fld>
            <a:endParaRPr lang="en-CA"/>
          </a:p>
        </p:txBody>
      </p:sp>
      <p:sp>
        <p:nvSpPr>
          <p:cNvPr id="8" name="Footer Placeholder 7">
            <a:extLst>
              <a:ext uri="{FF2B5EF4-FFF2-40B4-BE49-F238E27FC236}">
                <a16:creationId xmlns:a16="http://schemas.microsoft.com/office/drawing/2014/main" id="{8FEBD7AE-B721-3BE2-324F-7EA8631BB7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CFE1040-8A53-2620-F734-A4C6F9EAC1C8}"/>
              </a:ext>
            </a:extLst>
          </p:cNvPr>
          <p:cNvSpPr>
            <a:spLocks noGrp="1"/>
          </p:cNvSpPr>
          <p:nvPr>
            <p:ph type="sldNum" sz="quarter" idx="12"/>
          </p:nvPr>
        </p:nvSpPr>
        <p:spPr/>
        <p:txBody>
          <a:bodyPr/>
          <a:lstStyle/>
          <a:p>
            <a:fld id="{C0F91E07-FCB6-4DD9-89DB-0098003C1539}" type="slidenum">
              <a:rPr lang="en-CA" smtClean="0"/>
              <a:t>‹#›</a:t>
            </a:fld>
            <a:endParaRPr lang="en-CA"/>
          </a:p>
        </p:txBody>
      </p:sp>
    </p:spTree>
    <p:extLst>
      <p:ext uri="{BB962C8B-B14F-4D97-AF65-F5344CB8AC3E}">
        <p14:creationId xmlns:p14="http://schemas.microsoft.com/office/powerpoint/2010/main" val="3738021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4BC4-AEBE-A7A2-87A1-B3BA45C27BF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09B56CA-2EBD-09D2-6541-FB483D26304C}"/>
              </a:ext>
            </a:extLst>
          </p:cNvPr>
          <p:cNvSpPr>
            <a:spLocks noGrp="1"/>
          </p:cNvSpPr>
          <p:nvPr>
            <p:ph type="dt" sz="half" idx="10"/>
          </p:nvPr>
        </p:nvSpPr>
        <p:spPr/>
        <p:txBody>
          <a:bodyPr/>
          <a:lstStyle/>
          <a:p>
            <a:fld id="{C69DBAAD-44D1-4707-86A3-3B643D5DC7D0}" type="datetimeFigureOut">
              <a:rPr lang="en-CA" smtClean="0"/>
              <a:t>2023-11-07</a:t>
            </a:fld>
            <a:endParaRPr lang="en-CA"/>
          </a:p>
        </p:txBody>
      </p:sp>
      <p:sp>
        <p:nvSpPr>
          <p:cNvPr id="4" name="Footer Placeholder 3">
            <a:extLst>
              <a:ext uri="{FF2B5EF4-FFF2-40B4-BE49-F238E27FC236}">
                <a16:creationId xmlns:a16="http://schemas.microsoft.com/office/drawing/2014/main" id="{81412293-E90B-CB97-D10B-F83EBC51AC9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49B9793-1612-B8E2-70D8-B94F695283C9}"/>
              </a:ext>
            </a:extLst>
          </p:cNvPr>
          <p:cNvSpPr>
            <a:spLocks noGrp="1"/>
          </p:cNvSpPr>
          <p:nvPr>
            <p:ph type="sldNum" sz="quarter" idx="12"/>
          </p:nvPr>
        </p:nvSpPr>
        <p:spPr/>
        <p:txBody>
          <a:bodyPr/>
          <a:lstStyle/>
          <a:p>
            <a:fld id="{C0F91E07-FCB6-4DD9-89DB-0098003C1539}" type="slidenum">
              <a:rPr lang="en-CA" smtClean="0"/>
              <a:t>‹#›</a:t>
            </a:fld>
            <a:endParaRPr lang="en-CA"/>
          </a:p>
        </p:txBody>
      </p:sp>
    </p:spTree>
    <p:extLst>
      <p:ext uri="{BB962C8B-B14F-4D97-AF65-F5344CB8AC3E}">
        <p14:creationId xmlns:p14="http://schemas.microsoft.com/office/powerpoint/2010/main" val="2116453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4FD7A-3AE8-C376-4D07-AAB290D2C8F7}"/>
              </a:ext>
            </a:extLst>
          </p:cNvPr>
          <p:cNvSpPr>
            <a:spLocks noGrp="1"/>
          </p:cNvSpPr>
          <p:nvPr>
            <p:ph type="dt" sz="half" idx="10"/>
          </p:nvPr>
        </p:nvSpPr>
        <p:spPr/>
        <p:txBody>
          <a:bodyPr/>
          <a:lstStyle/>
          <a:p>
            <a:fld id="{C69DBAAD-44D1-4707-86A3-3B643D5DC7D0}" type="datetimeFigureOut">
              <a:rPr lang="en-CA" smtClean="0"/>
              <a:t>2023-11-07</a:t>
            </a:fld>
            <a:endParaRPr lang="en-CA"/>
          </a:p>
        </p:txBody>
      </p:sp>
      <p:sp>
        <p:nvSpPr>
          <p:cNvPr id="3" name="Footer Placeholder 2">
            <a:extLst>
              <a:ext uri="{FF2B5EF4-FFF2-40B4-BE49-F238E27FC236}">
                <a16:creationId xmlns:a16="http://schemas.microsoft.com/office/drawing/2014/main" id="{ECDE24A4-FBEF-FEA3-13F8-56A154A6A3F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3152F24-C201-AC62-0ECC-6ACCF31A5E69}"/>
              </a:ext>
            </a:extLst>
          </p:cNvPr>
          <p:cNvSpPr>
            <a:spLocks noGrp="1"/>
          </p:cNvSpPr>
          <p:nvPr>
            <p:ph type="sldNum" sz="quarter" idx="12"/>
          </p:nvPr>
        </p:nvSpPr>
        <p:spPr/>
        <p:txBody>
          <a:bodyPr/>
          <a:lstStyle/>
          <a:p>
            <a:fld id="{C0F91E07-FCB6-4DD9-89DB-0098003C1539}" type="slidenum">
              <a:rPr lang="en-CA" smtClean="0"/>
              <a:t>‹#›</a:t>
            </a:fld>
            <a:endParaRPr lang="en-CA"/>
          </a:p>
        </p:txBody>
      </p:sp>
    </p:spTree>
    <p:extLst>
      <p:ext uri="{BB962C8B-B14F-4D97-AF65-F5344CB8AC3E}">
        <p14:creationId xmlns:p14="http://schemas.microsoft.com/office/powerpoint/2010/main" val="86486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AD76-A661-DBBD-93BA-6174DB3AF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59FAF90-A570-0D73-4913-767EA9137C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BF32AD5-2C40-68C1-D504-AA7FAB435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C6B13-9709-D449-0F05-C70BC8AE807C}"/>
              </a:ext>
            </a:extLst>
          </p:cNvPr>
          <p:cNvSpPr>
            <a:spLocks noGrp="1"/>
          </p:cNvSpPr>
          <p:nvPr>
            <p:ph type="dt" sz="half" idx="10"/>
          </p:nvPr>
        </p:nvSpPr>
        <p:spPr/>
        <p:txBody>
          <a:bodyPr/>
          <a:lstStyle/>
          <a:p>
            <a:fld id="{C69DBAAD-44D1-4707-86A3-3B643D5DC7D0}" type="datetimeFigureOut">
              <a:rPr lang="en-CA" smtClean="0"/>
              <a:t>2023-11-07</a:t>
            </a:fld>
            <a:endParaRPr lang="en-CA"/>
          </a:p>
        </p:txBody>
      </p:sp>
      <p:sp>
        <p:nvSpPr>
          <p:cNvPr id="6" name="Footer Placeholder 5">
            <a:extLst>
              <a:ext uri="{FF2B5EF4-FFF2-40B4-BE49-F238E27FC236}">
                <a16:creationId xmlns:a16="http://schemas.microsoft.com/office/drawing/2014/main" id="{225D2631-9947-2985-6348-AF0EB93287C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7F0F803-C859-42D8-25D0-15B258D4B321}"/>
              </a:ext>
            </a:extLst>
          </p:cNvPr>
          <p:cNvSpPr>
            <a:spLocks noGrp="1"/>
          </p:cNvSpPr>
          <p:nvPr>
            <p:ph type="sldNum" sz="quarter" idx="12"/>
          </p:nvPr>
        </p:nvSpPr>
        <p:spPr/>
        <p:txBody>
          <a:bodyPr/>
          <a:lstStyle/>
          <a:p>
            <a:fld id="{C0F91E07-FCB6-4DD9-89DB-0098003C1539}" type="slidenum">
              <a:rPr lang="en-CA" smtClean="0"/>
              <a:t>‹#›</a:t>
            </a:fld>
            <a:endParaRPr lang="en-CA"/>
          </a:p>
        </p:txBody>
      </p:sp>
    </p:spTree>
    <p:extLst>
      <p:ext uri="{BB962C8B-B14F-4D97-AF65-F5344CB8AC3E}">
        <p14:creationId xmlns:p14="http://schemas.microsoft.com/office/powerpoint/2010/main" val="423713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rritorial Acknowledgement">
    <p:spTree>
      <p:nvGrpSpPr>
        <p:cNvPr id="1" name=""/>
        <p:cNvGrpSpPr/>
        <p:nvPr/>
      </p:nvGrpSpPr>
      <p:grpSpPr>
        <a:xfrm>
          <a:off x="0" y="0"/>
          <a:ext cx="0" cy="0"/>
          <a:chOff x="0" y="0"/>
          <a:chExt cx="0" cy="0"/>
        </a:xfrm>
      </p:grpSpPr>
      <p:pic>
        <p:nvPicPr>
          <p:cNvPr id="6" name="Picture 5" descr="A picture containing outdoor, landscape, water, sky&#10;&#10;Description automatically generated">
            <a:extLst>
              <a:ext uri="{FF2B5EF4-FFF2-40B4-BE49-F238E27FC236}">
                <a16:creationId xmlns:a16="http://schemas.microsoft.com/office/drawing/2014/main" id="{3806CE07-F105-FFF4-B573-F1EBF7A5EDC5}"/>
              </a:ext>
            </a:extLst>
          </p:cNvPr>
          <p:cNvPicPr>
            <a:picLocks noChangeAspect="1"/>
          </p:cNvPicPr>
          <p:nvPr userDrawn="1"/>
        </p:nvPicPr>
        <p:blipFill rotWithShape="1">
          <a:blip r:embed="rId2"/>
          <a:srcRect t="13063"/>
          <a:stretch/>
        </p:blipFill>
        <p:spPr>
          <a:xfrm>
            <a:off x="0" y="-127000"/>
            <a:ext cx="12192000" cy="6985000"/>
          </a:xfrm>
          <a:prstGeom prst="rect">
            <a:avLst/>
          </a:prstGeom>
        </p:spPr>
      </p:pic>
      <p:sp>
        <p:nvSpPr>
          <p:cNvPr id="7" name="Rectangle 6">
            <a:extLst>
              <a:ext uri="{FF2B5EF4-FFF2-40B4-BE49-F238E27FC236}">
                <a16:creationId xmlns:a16="http://schemas.microsoft.com/office/drawing/2014/main" id="{0441211F-6142-32D5-C28F-119F041DB5E3}"/>
              </a:ext>
            </a:extLst>
          </p:cNvPr>
          <p:cNvSpPr/>
          <p:nvPr userDrawn="1"/>
        </p:nvSpPr>
        <p:spPr>
          <a:xfrm>
            <a:off x="1041169" y="-127000"/>
            <a:ext cx="2845032" cy="6553200"/>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 name="TextBox 7">
            <a:extLst>
              <a:ext uri="{FF2B5EF4-FFF2-40B4-BE49-F238E27FC236}">
                <a16:creationId xmlns:a16="http://schemas.microsoft.com/office/drawing/2014/main" id="{83AF1D81-59FB-D10B-C75C-2FD60D627F75}"/>
              </a:ext>
            </a:extLst>
          </p:cNvPr>
          <p:cNvSpPr txBox="1"/>
          <p:nvPr userDrawn="1"/>
        </p:nvSpPr>
        <p:spPr>
          <a:xfrm>
            <a:off x="1240675" y="138761"/>
            <a:ext cx="2505826" cy="6232475"/>
          </a:xfrm>
          <a:prstGeom prst="rect">
            <a:avLst/>
          </a:prstGeom>
          <a:noFill/>
        </p:spPr>
        <p:txBody>
          <a:bodyPr wrap="square" rtlCol="0">
            <a:spAutoFit/>
          </a:bodyPr>
          <a:lstStyle/>
          <a:p>
            <a:r>
              <a:rPr lang="en-US" sz="1300" dirty="0">
                <a:solidFill>
                  <a:schemeClr val="bg1"/>
                </a:solidFill>
              </a:rPr>
              <a:t>Health Quality BC, which does its work throughout the province, would like to acknowledge that we are living and working with humility and respect on the traditional territories of the First Nations peoples of British Columbia.</a:t>
            </a:r>
          </a:p>
          <a:p>
            <a:endParaRPr lang="en-US" sz="1300" dirty="0">
              <a:solidFill>
                <a:schemeClr val="bg1"/>
              </a:solidFill>
            </a:endParaRPr>
          </a:p>
          <a:p>
            <a:r>
              <a:rPr lang="en-US" sz="1300" dirty="0">
                <a:solidFill>
                  <a:schemeClr val="bg1"/>
                </a:solidFill>
              </a:rPr>
              <a:t>We specifically acknowledge and express our gratitude to the keepers of the lands of the ancestral and unceded territory of the </a:t>
            </a:r>
            <a:r>
              <a:rPr lang="en-CA" sz="1300" b="0" i="0" dirty="0" err="1">
                <a:solidFill>
                  <a:srgbClr val="FFFFFF"/>
                </a:solidFill>
                <a:effectLst/>
              </a:rPr>
              <a:t>xʷmə</a:t>
            </a:r>
            <a:r>
              <a:rPr lang="el-GR" sz="1300" b="0" i="0" dirty="0">
                <a:solidFill>
                  <a:srgbClr val="FFFFFF"/>
                </a:solidFill>
                <a:effectLst/>
              </a:rPr>
              <a:t>θ</a:t>
            </a:r>
            <a:r>
              <a:rPr lang="en-CA" sz="1300" b="0" i="0" dirty="0" err="1">
                <a:solidFill>
                  <a:srgbClr val="FFFFFF"/>
                </a:solidFill>
                <a:effectLst/>
              </a:rPr>
              <a:t>kʷəyəm</a:t>
            </a:r>
            <a:r>
              <a:rPr lang="en-CA" sz="1300" b="0" i="0" dirty="0">
                <a:solidFill>
                  <a:srgbClr val="FFFFFF"/>
                </a:solidFill>
                <a:effectLst/>
              </a:rPr>
              <a:t> (Musqueam), Skwxwú7mesh (Squamish), and </a:t>
            </a:r>
            <a:r>
              <a:rPr lang="en-CA" sz="1300" b="0" i="0" dirty="0" err="1">
                <a:solidFill>
                  <a:srgbClr val="FFFFFF"/>
                </a:solidFill>
                <a:effectLst/>
              </a:rPr>
              <a:t>səlilwətaɁɬ</a:t>
            </a:r>
            <a:r>
              <a:rPr lang="en-CA" sz="1300" b="0" i="0" dirty="0">
                <a:solidFill>
                  <a:srgbClr val="FFFFFF"/>
                </a:solidFill>
                <a:effectLst/>
              </a:rPr>
              <a:t> (Tsleil-Waututh) Nations, where our main office is located.</a:t>
            </a:r>
          </a:p>
          <a:p>
            <a:endParaRPr lang="en-CA" sz="1300" b="0" i="0" dirty="0">
              <a:solidFill>
                <a:srgbClr val="FFFFFF"/>
              </a:solidFill>
              <a:effectLst/>
            </a:endParaRPr>
          </a:p>
          <a:p>
            <a:r>
              <a:rPr lang="en-CA" sz="1300" b="0" i="0" dirty="0">
                <a:solidFill>
                  <a:srgbClr val="FFFFFF"/>
                </a:solidFill>
                <a:effectLst/>
              </a:rPr>
              <a:t>H</a:t>
            </a:r>
            <a:r>
              <a:rPr lang="en-US" sz="1400" b="0" i="0" dirty="0" err="1">
                <a:solidFill>
                  <a:srgbClr val="FFFFFF"/>
                </a:solidFill>
                <a:effectLst/>
              </a:rPr>
              <a:t>ealth</a:t>
            </a:r>
            <a:r>
              <a:rPr lang="en-US" sz="1400" b="0" i="0" dirty="0">
                <a:solidFill>
                  <a:srgbClr val="FFFFFF"/>
                </a:solidFill>
                <a:effectLst/>
              </a:rPr>
              <a:t> Quality BC also recognizes Métis people and Métis Chartered Communities, as well as the Inuit and urban Indigenous peoples living across the province on various traditional territories</a:t>
            </a:r>
            <a:r>
              <a:rPr lang="en-CA" sz="1300" b="0" i="0" dirty="0">
                <a:solidFill>
                  <a:srgbClr val="FFFFFF"/>
                </a:solidFill>
                <a:effectLst/>
              </a:rPr>
              <a:t>.</a:t>
            </a:r>
            <a:endParaRPr lang="en-US" sz="1300" dirty="0">
              <a:solidFill>
                <a:schemeClr val="bg1"/>
              </a:solidFill>
            </a:endParaRPr>
          </a:p>
        </p:txBody>
      </p:sp>
    </p:spTree>
    <p:extLst>
      <p:ext uri="{BB962C8B-B14F-4D97-AF65-F5344CB8AC3E}">
        <p14:creationId xmlns:p14="http://schemas.microsoft.com/office/powerpoint/2010/main" val="1745034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6C9-A0AA-7DA6-D609-12028B802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EF3AD27-DA20-D6FF-05B9-71B4F0694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D04EAEE-9F7E-2AC8-E738-04C80A71B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B3E1D-CAEC-5ED5-ACE4-D3C10244F5C7}"/>
              </a:ext>
            </a:extLst>
          </p:cNvPr>
          <p:cNvSpPr>
            <a:spLocks noGrp="1"/>
          </p:cNvSpPr>
          <p:nvPr>
            <p:ph type="dt" sz="half" idx="10"/>
          </p:nvPr>
        </p:nvSpPr>
        <p:spPr/>
        <p:txBody>
          <a:bodyPr/>
          <a:lstStyle/>
          <a:p>
            <a:fld id="{C69DBAAD-44D1-4707-86A3-3B643D5DC7D0}" type="datetimeFigureOut">
              <a:rPr lang="en-CA" smtClean="0"/>
              <a:t>2023-11-07</a:t>
            </a:fld>
            <a:endParaRPr lang="en-CA"/>
          </a:p>
        </p:txBody>
      </p:sp>
      <p:sp>
        <p:nvSpPr>
          <p:cNvPr id="6" name="Footer Placeholder 5">
            <a:extLst>
              <a:ext uri="{FF2B5EF4-FFF2-40B4-BE49-F238E27FC236}">
                <a16:creationId xmlns:a16="http://schemas.microsoft.com/office/drawing/2014/main" id="{2300709F-4639-0DE4-3AF4-7E5E71BC2A9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F9D26E3-FB8E-FF92-629D-C988722C6F62}"/>
              </a:ext>
            </a:extLst>
          </p:cNvPr>
          <p:cNvSpPr>
            <a:spLocks noGrp="1"/>
          </p:cNvSpPr>
          <p:nvPr>
            <p:ph type="sldNum" sz="quarter" idx="12"/>
          </p:nvPr>
        </p:nvSpPr>
        <p:spPr/>
        <p:txBody>
          <a:bodyPr/>
          <a:lstStyle/>
          <a:p>
            <a:fld id="{C0F91E07-FCB6-4DD9-89DB-0098003C1539}" type="slidenum">
              <a:rPr lang="en-CA" smtClean="0"/>
              <a:t>‹#›</a:t>
            </a:fld>
            <a:endParaRPr lang="en-CA"/>
          </a:p>
        </p:txBody>
      </p:sp>
    </p:spTree>
    <p:extLst>
      <p:ext uri="{BB962C8B-B14F-4D97-AF65-F5344CB8AC3E}">
        <p14:creationId xmlns:p14="http://schemas.microsoft.com/office/powerpoint/2010/main" val="3212115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F635-9E0E-AE7F-507E-FA3EE9C45EA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88C20AD-CE5C-E080-C640-26DA7F4770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0A960E6-14AC-8971-9D9D-DC42D3CD3836}"/>
              </a:ext>
            </a:extLst>
          </p:cNvPr>
          <p:cNvSpPr>
            <a:spLocks noGrp="1"/>
          </p:cNvSpPr>
          <p:nvPr>
            <p:ph type="dt" sz="half" idx="10"/>
          </p:nvPr>
        </p:nvSpPr>
        <p:spPr/>
        <p:txBody>
          <a:bodyPr/>
          <a:lstStyle/>
          <a:p>
            <a:fld id="{C69DBAAD-44D1-4707-86A3-3B643D5DC7D0}" type="datetimeFigureOut">
              <a:rPr lang="en-CA" smtClean="0"/>
              <a:t>2023-11-07</a:t>
            </a:fld>
            <a:endParaRPr lang="en-CA"/>
          </a:p>
        </p:txBody>
      </p:sp>
      <p:sp>
        <p:nvSpPr>
          <p:cNvPr id="5" name="Footer Placeholder 4">
            <a:extLst>
              <a:ext uri="{FF2B5EF4-FFF2-40B4-BE49-F238E27FC236}">
                <a16:creationId xmlns:a16="http://schemas.microsoft.com/office/drawing/2014/main" id="{D0FD7956-2BDC-3BE8-1480-7272A529A3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C447E9-AAFC-3FB1-95AD-6C12014BDF8A}"/>
              </a:ext>
            </a:extLst>
          </p:cNvPr>
          <p:cNvSpPr>
            <a:spLocks noGrp="1"/>
          </p:cNvSpPr>
          <p:nvPr>
            <p:ph type="sldNum" sz="quarter" idx="12"/>
          </p:nvPr>
        </p:nvSpPr>
        <p:spPr/>
        <p:txBody>
          <a:bodyPr/>
          <a:lstStyle/>
          <a:p>
            <a:fld id="{C0F91E07-FCB6-4DD9-89DB-0098003C1539}" type="slidenum">
              <a:rPr lang="en-CA" smtClean="0"/>
              <a:t>‹#›</a:t>
            </a:fld>
            <a:endParaRPr lang="en-CA"/>
          </a:p>
        </p:txBody>
      </p:sp>
    </p:spTree>
    <p:extLst>
      <p:ext uri="{BB962C8B-B14F-4D97-AF65-F5344CB8AC3E}">
        <p14:creationId xmlns:p14="http://schemas.microsoft.com/office/powerpoint/2010/main" val="1067051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C3168-D1AC-AF88-63AB-703AC33219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A58A886-E29E-925F-4261-C796623CDD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088800-AE55-CBC6-AC82-D528F35B9681}"/>
              </a:ext>
            </a:extLst>
          </p:cNvPr>
          <p:cNvSpPr>
            <a:spLocks noGrp="1"/>
          </p:cNvSpPr>
          <p:nvPr>
            <p:ph type="dt" sz="half" idx="10"/>
          </p:nvPr>
        </p:nvSpPr>
        <p:spPr/>
        <p:txBody>
          <a:bodyPr/>
          <a:lstStyle/>
          <a:p>
            <a:fld id="{C69DBAAD-44D1-4707-86A3-3B643D5DC7D0}" type="datetimeFigureOut">
              <a:rPr lang="en-CA" smtClean="0"/>
              <a:t>2023-11-07</a:t>
            </a:fld>
            <a:endParaRPr lang="en-CA"/>
          </a:p>
        </p:txBody>
      </p:sp>
      <p:sp>
        <p:nvSpPr>
          <p:cNvPr id="5" name="Footer Placeholder 4">
            <a:extLst>
              <a:ext uri="{FF2B5EF4-FFF2-40B4-BE49-F238E27FC236}">
                <a16:creationId xmlns:a16="http://schemas.microsoft.com/office/drawing/2014/main" id="{676C6214-A21B-B4A2-5F80-4B18B497CF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3861B15-65D4-666D-98D2-7A89A8C074EA}"/>
              </a:ext>
            </a:extLst>
          </p:cNvPr>
          <p:cNvSpPr>
            <a:spLocks noGrp="1"/>
          </p:cNvSpPr>
          <p:nvPr>
            <p:ph type="sldNum" sz="quarter" idx="12"/>
          </p:nvPr>
        </p:nvSpPr>
        <p:spPr/>
        <p:txBody>
          <a:bodyPr/>
          <a:lstStyle/>
          <a:p>
            <a:fld id="{C0F91E07-FCB6-4DD9-89DB-0098003C1539}" type="slidenum">
              <a:rPr lang="en-CA" smtClean="0"/>
              <a:t>‹#›</a:t>
            </a:fld>
            <a:endParaRPr lang="en-CA"/>
          </a:p>
        </p:txBody>
      </p:sp>
    </p:spTree>
    <p:extLst>
      <p:ext uri="{BB962C8B-B14F-4D97-AF65-F5344CB8AC3E}">
        <p14:creationId xmlns:p14="http://schemas.microsoft.com/office/powerpoint/2010/main" val="2448346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Purp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7AD70B4-EBEE-C993-7E4F-58A1DB7069A3}"/>
              </a:ext>
            </a:extLst>
          </p:cNvPr>
          <p:cNvSpPr/>
          <p:nvPr userDrawn="1"/>
        </p:nvSpPr>
        <p:spPr>
          <a:xfrm>
            <a:off x="0" y="0"/>
            <a:ext cx="12192000" cy="685800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1" name="Picture 20" descr="A white text on a black background&#10;&#10;Description automatically generated with low confidence">
            <a:extLst>
              <a:ext uri="{FF2B5EF4-FFF2-40B4-BE49-F238E27FC236}">
                <a16:creationId xmlns:a16="http://schemas.microsoft.com/office/drawing/2014/main" id="{64A3F6E4-49F9-8D56-67EE-1E0AFC5B6D04}"/>
              </a:ext>
            </a:extLst>
          </p:cNvPr>
          <p:cNvPicPr>
            <a:picLocks noChangeAspect="1"/>
          </p:cNvPicPr>
          <p:nvPr/>
        </p:nvPicPr>
        <p:blipFill>
          <a:blip r:embed="rId2"/>
          <a:stretch>
            <a:fillRect/>
          </a:stretch>
        </p:blipFill>
        <p:spPr>
          <a:xfrm>
            <a:off x="658800" y="622800"/>
            <a:ext cx="2268000" cy="1184400"/>
          </a:xfrm>
          <a:prstGeom prst="rect">
            <a:avLst/>
          </a:prstGeom>
        </p:spPr>
      </p:pic>
      <p:sp>
        <p:nvSpPr>
          <p:cNvPr id="10" name="Text Placeholder 9">
            <a:extLst>
              <a:ext uri="{FF2B5EF4-FFF2-40B4-BE49-F238E27FC236}">
                <a16:creationId xmlns:a16="http://schemas.microsoft.com/office/drawing/2014/main" id="{A2FDE1BB-2FC2-9EC6-0A42-B6099C5DCB62}"/>
              </a:ext>
            </a:extLst>
          </p:cNvPr>
          <p:cNvSpPr>
            <a:spLocks noGrp="1"/>
          </p:cNvSpPr>
          <p:nvPr>
            <p:ph type="body" sz="quarter" idx="12" hasCustomPrompt="1"/>
          </p:nvPr>
        </p:nvSpPr>
        <p:spPr>
          <a:xfrm>
            <a:off x="3249612" y="2280891"/>
            <a:ext cx="5693756" cy="1443038"/>
          </a:xfrm>
        </p:spPr>
        <p:txBody>
          <a:bodyPr>
            <a:normAutofit/>
          </a:bodyPr>
          <a:lstStyle>
            <a:lvl1pPr algn="ctr">
              <a:defRPr sz="4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goes here</a:t>
            </a:r>
            <a:br>
              <a:rPr lang="en-US" dirty="0"/>
            </a:br>
            <a:r>
              <a:rPr lang="en-US" dirty="0"/>
              <a:t>in one line or two</a:t>
            </a:r>
          </a:p>
        </p:txBody>
      </p:sp>
      <p:sp>
        <p:nvSpPr>
          <p:cNvPr id="12" name="Text Placeholder 11">
            <a:extLst>
              <a:ext uri="{FF2B5EF4-FFF2-40B4-BE49-F238E27FC236}">
                <a16:creationId xmlns:a16="http://schemas.microsoft.com/office/drawing/2014/main" id="{BABD14B8-695F-D889-154F-372127F0A40E}"/>
              </a:ext>
            </a:extLst>
          </p:cNvPr>
          <p:cNvSpPr>
            <a:spLocks noGrp="1"/>
          </p:cNvSpPr>
          <p:nvPr>
            <p:ph type="body" sz="quarter" idx="13" hasCustomPrompt="1"/>
          </p:nvPr>
        </p:nvSpPr>
        <p:spPr>
          <a:xfrm>
            <a:off x="3249612" y="3948864"/>
            <a:ext cx="5692775" cy="814329"/>
          </a:xfrm>
        </p:spPr>
        <p:txBody>
          <a:bodyPr>
            <a:normAutofit/>
          </a:bodyPr>
          <a:lstStyle>
            <a:lvl1pPr algn="ctr">
              <a:defRPr sz="2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by Name, Title</a:t>
            </a:r>
            <a:br>
              <a:rPr lang="en-US" dirty="0"/>
            </a:br>
            <a:r>
              <a:rPr lang="en-US" dirty="0"/>
              <a:t>Date</a:t>
            </a:r>
          </a:p>
        </p:txBody>
      </p:sp>
    </p:spTree>
    <p:extLst>
      <p:ext uri="{BB962C8B-B14F-4D97-AF65-F5344CB8AC3E}">
        <p14:creationId xmlns:p14="http://schemas.microsoft.com/office/powerpoint/2010/main" val="3577607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White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pic>
        <p:nvPicPr>
          <p:cNvPr id="4" name="Picture 3" descr="A picture containing font, graphics, logo, text&#10;&#10;Description automatically generated">
            <a:extLst>
              <a:ext uri="{FF2B5EF4-FFF2-40B4-BE49-F238E27FC236}">
                <a16:creationId xmlns:a16="http://schemas.microsoft.com/office/drawing/2014/main" id="{C047DB13-2666-37DA-6763-11F792699470}"/>
              </a:ext>
            </a:extLst>
          </p:cNvPr>
          <p:cNvPicPr>
            <a:picLocks noChangeAspect="1"/>
          </p:cNvPicPr>
          <p:nvPr/>
        </p:nvPicPr>
        <p:blipFill>
          <a:blip r:embed="rId8"/>
          <a:stretch>
            <a:fillRect/>
          </a:stretch>
        </p:blipFill>
        <p:spPr>
          <a:xfrm>
            <a:off x="657014" y="621723"/>
            <a:ext cx="2269066" cy="1183620"/>
          </a:xfrm>
          <a:prstGeom prst="rect">
            <a:avLst/>
          </a:prstGeom>
        </p:spPr>
      </p:pic>
      <p:sp>
        <p:nvSpPr>
          <p:cNvPr id="6" name="Text Placeholder 9">
            <a:extLst>
              <a:ext uri="{FF2B5EF4-FFF2-40B4-BE49-F238E27FC236}">
                <a16:creationId xmlns:a16="http://schemas.microsoft.com/office/drawing/2014/main" id="{1C56FACC-5A66-C0A6-7FB0-A06D804DBA39}"/>
              </a:ext>
            </a:extLst>
          </p:cNvPr>
          <p:cNvSpPr>
            <a:spLocks noGrp="1"/>
          </p:cNvSpPr>
          <p:nvPr>
            <p:ph type="body" sz="quarter" idx="12" hasCustomPrompt="1"/>
          </p:nvPr>
        </p:nvSpPr>
        <p:spPr>
          <a:xfrm>
            <a:off x="3249612" y="2280891"/>
            <a:ext cx="5693756" cy="1443038"/>
          </a:xfrm>
        </p:spPr>
        <p:txBody>
          <a:bodyPr>
            <a:normAutofit/>
          </a:bodyPr>
          <a:lstStyle>
            <a:lvl1pPr algn="ctr">
              <a:defRPr sz="4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goes here</a:t>
            </a:r>
            <a:br>
              <a:rPr lang="en-US" dirty="0"/>
            </a:br>
            <a:r>
              <a:rPr lang="en-US" dirty="0"/>
              <a:t>in one line or two</a:t>
            </a:r>
          </a:p>
        </p:txBody>
      </p:sp>
      <p:sp>
        <p:nvSpPr>
          <p:cNvPr id="7" name="Text Placeholder 11">
            <a:extLst>
              <a:ext uri="{FF2B5EF4-FFF2-40B4-BE49-F238E27FC236}">
                <a16:creationId xmlns:a16="http://schemas.microsoft.com/office/drawing/2014/main" id="{BF6611DE-B974-A688-7D36-E66126ABDA36}"/>
              </a:ext>
            </a:extLst>
          </p:cNvPr>
          <p:cNvSpPr>
            <a:spLocks noGrp="1"/>
          </p:cNvSpPr>
          <p:nvPr>
            <p:ph type="body" sz="quarter" idx="13" hasCustomPrompt="1"/>
          </p:nvPr>
        </p:nvSpPr>
        <p:spPr>
          <a:xfrm>
            <a:off x="3249612" y="3948864"/>
            <a:ext cx="5692775" cy="814329"/>
          </a:xfrm>
        </p:spPr>
        <p:txBody>
          <a:bodyPr>
            <a:normAutofit/>
          </a:bodyPr>
          <a:lstStyle>
            <a:lvl1pPr algn="ctr">
              <a:defRPr sz="20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by Name, Title</a:t>
            </a:r>
            <a:br>
              <a:rPr lang="en-US" dirty="0"/>
            </a:br>
            <a:r>
              <a:rPr lang="en-US" dirty="0"/>
              <a:t>Date</a:t>
            </a:r>
          </a:p>
        </p:txBody>
      </p:sp>
    </p:spTree>
    <p:extLst>
      <p:ext uri="{BB962C8B-B14F-4D97-AF65-F5344CB8AC3E}">
        <p14:creationId xmlns:p14="http://schemas.microsoft.com/office/powerpoint/2010/main" val="1004055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White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pic>
        <p:nvPicPr>
          <p:cNvPr id="5" name="Picture 4" descr="A logo of a tree&#10;&#10;Description automatically generated with low confidence">
            <a:extLst>
              <a:ext uri="{FF2B5EF4-FFF2-40B4-BE49-F238E27FC236}">
                <a16:creationId xmlns:a16="http://schemas.microsoft.com/office/drawing/2014/main" id="{25F404EC-8009-E354-7F44-8CEB48036F01}"/>
              </a:ext>
            </a:extLst>
          </p:cNvPr>
          <p:cNvPicPr>
            <a:picLocks noChangeAspect="1"/>
          </p:cNvPicPr>
          <p:nvPr/>
        </p:nvPicPr>
        <p:blipFill>
          <a:blip r:embed="rId8">
            <a:alphaModFix amt="5000"/>
          </a:blip>
          <a:stretch>
            <a:fillRect/>
          </a:stretch>
        </p:blipFill>
        <p:spPr>
          <a:xfrm>
            <a:off x="5501252" y="-144974"/>
            <a:ext cx="7147948" cy="7147948"/>
          </a:xfrm>
          <a:prstGeom prst="rect">
            <a:avLst/>
          </a:prstGeom>
        </p:spPr>
      </p:pic>
      <p:sp>
        <p:nvSpPr>
          <p:cNvPr id="6" name="Text Placeholder 9">
            <a:extLst>
              <a:ext uri="{FF2B5EF4-FFF2-40B4-BE49-F238E27FC236}">
                <a16:creationId xmlns:a16="http://schemas.microsoft.com/office/drawing/2014/main" id="{55CE5D3F-D38C-CEE9-851A-6A10AA07916F}"/>
              </a:ext>
            </a:extLst>
          </p:cNvPr>
          <p:cNvSpPr>
            <a:spLocks noGrp="1"/>
          </p:cNvSpPr>
          <p:nvPr>
            <p:ph type="body" sz="quarter" idx="12" hasCustomPrompt="1"/>
          </p:nvPr>
        </p:nvSpPr>
        <p:spPr>
          <a:xfrm>
            <a:off x="657014" y="2380644"/>
            <a:ext cx="5693756" cy="1443038"/>
          </a:xfrm>
        </p:spPr>
        <p:txBody>
          <a:bodyPr>
            <a:normAutofit/>
          </a:bodyPr>
          <a:lstStyle>
            <a:lvl1pPr algn="l">
              <a:defRPr sz="4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goes here</a:t>
            </a:r>
            <a:br>
              <a:rPr lang="en-US" dirty="0"/>
            </a:br>
            <a:r>
              <a:rPr lang="en-US" dirty="0"/>
              <a:t>in one line or two</a:t>
            </a:r>
          </a:p>
        </p:txBody>
      </p:sp>
      <p:sp>
        <p:nvSpPr>
          <p:cNvPr id="7" name="Text Placeholder 11">
            <a:extLst>
              <a:ext uri="{FF2B5EF4-FFF2-40B4-BE49-F238E27FC236}">
                <a16:creationId xmlns:a16="http://schemas.microsoft.com/office/drawing/2014/main" id="{CF3F78B9-F9D9-11C1-D141-4E2CDC532477}"/>
              </a:ext>
            </a:extLst>
          </p:cNvPr>
          <p:cNvSpPr>
            <a:spLocks noGrp="1"/>
          </p:cNvSpPr>
          <p:nvPr>
            <p:ph type="body" sz="quarter" idx="13" hasCustomPrompt="1"/>
          </p:nvPr>
        </p:nvSpPr>
        <p:spPr>
          <a:xfrm>
            <a:off x="657014" y="4048617"/>
            <a:ext cx="5692775" cy="814329"/>
          </a:xfrm>
        </p:spPr>
        <p:txBody>
          <a:bodyPr>
            <a:normAutofit/>
          </a:bodyPr>
          <a:lstStyle>
            <a:lvl1pPr algn="l">
              <a:defRPr sz="20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by Name, Title</a:t>
            </a:r>
            <a:br>
              <a:rPr lang="en-US" dirty="0"/>
            </a:br>
            <a:r>
              <a:rPr lang="en-US" dirty="0"/>
              <a:t>Date</a:t>
            </a:r>
          </a:p>
        </p:txBody>
      </p:sp>
      <p:pic>
        <p:nvPicPr>
          <p:cNvPr id="3" name="Picture 2" descr="A picture containing font, graphics, logo, text&#10;&#10;Description automatically generated">
            <a:extLst>
              <a:ext uri="{FF2B5EF4-FFF2-40B4-BE49-F238E27FC236}">
                <a16:creationId xmlns:a16="http://schemas.microsoft.com/office/drawing/2014/main" id="{C1A6A096-CE50-B776-9FB3-E3915758046D}"/>
              </a:ext>
            </a:extLst>
          </p:cNvPr>
          <p:cNvPicPr>
            <a:picLocks noChangeAspect="1"/>
          </p:cNvPicPr>
          <p:nvPr userDrawn="1"/>
        </p:nvPicPr>
        <p:blipFill>
          <a:blip r:embed="rId9"/>
          <a:stretch>
            <a:fillRect/>
          </a:stretch>
        </p:blipFill>
        <p:spPr>
          <a:xfrm>
            <a:off x="657014" y="621723"/>
            <a:ext cx="2269066" cy="1183620"/>
          </a:xfrm>
          <a:prstGeom prst="rect">
            <a:avLst/>
          </a:prstGeom>
        </p:spPr>
      </p:pic>
    </p:spTree>
    <p:extLst>
      <p:ext uri="{BB962C8B-B14F-4D97-AF65-F5344CB8AC3E}">
        <p14:creationId xmlns:p14="http://schemas.microsoft.com/office/powerpoint/2010/main" val="3887539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rritorial Acknowledgement">
    <p:spTree>
      <p:nvGrpSpPr>
        <p:cNvPr id="1" name=""/>
        <p:cNvGrpSpPr/>
        <p:nvPr/>
      </p:nvGrpSpPr>
      <p:grpSpPr>
        <a:xfrm>
          <a:off x="0" y="0"/>
          <a:ext cx="0" cy="0"/>
          <a:chOff x="0" y="0"/>
          <a:chExt cx="0" cy="0"/>
        </a:xfrm>
      </p:grpSpPr>
      <p:pic>
        <p:nvPicPr>
          <p:cNvPr id="6" name="Picture 5" descr="A picture containing outdoor, landscape, water, sky&#10;&#10;Description automatically generated">
            <a:extLst>
              <a:ext uri="{FF2B5EF4-FFF2-40B4-BE49-F238E27FC236}">
                <a16:creationId xmlns:a16="http://schemas.microsoft.com/office/drawing/2014/main" id="{3806CE07-F105-FFF4-B573-F1EBF7A5EDC5}"/>
              </a:ext>
            </a:extLst>
          </p:cNvPr>
          <p:cNvPicPr>
            <a:picLocks noChangeAspect="1"/>
          </p:cNvPicPr>
          <p:nvPr/>
        </p:nvPicPr>
        <p:blipFill rotWithShape="1">
          <a:blip r:embed="rId2"/>
          <a:srcRect t="13063"/>
          <a:stretch/>
        </p:blipFill>
        <p:spPr>
          <a:xfrm>
            <a:off x="0" y="-127000"/>
            <a:ext cx="12192000" cy="6985000"/>
          </a:xfrm>
          <a:prstGeom prst="rect">
            <a:avLst/>
          </a:prstGeom>
        </p:spPr>
      </p:pic>
      <p:sp>
        <p:nvSpPr>
          <p:cNvPr id="7" name="Rectangle 6">
            <a:extLst>
              <a:ext uri="{FF2B5EF4-FFF2-40B4-BE49-F238E27FC236}">
                <a16:creationId xmlns:a16="http://schemas.microsoft.com/office/drawing/2014/main" id="{0441211F-6142-32D5-C28F-119F041DB5E3}"/>
              </a:ext>
            </a:extLst>
          </p:cNvPr>
          <p:cNvSpPr/>
          <p:nvPr/>
        </p:nvSpPr>
        <p:spPr>
          <a:xfrm>
            <a:off x="1041169" y="-127000"/>
            <a:ext cx="2845032" cy="6553200"/>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 name="TextBox 7">
            <a:extLst>
              <a:ext uri="{FF2B5EF4-FFF2-40B4-BE49-F238E27FC236}">
                <a16:creationId xmlns:a16="http://schemas.microsoft.com/office/drawing/2014/main" id="{83AF1D81-59FB-D10B-C75C-2FD60D627F75}"/>
              </a:ext>
            </a:extLst>
          </p:cNvPr>
          <p:cNvSpPr txBox="1"/>
          <p:nvPr/>
        </p:nvSpPr>
        <p:spPr>
          <a:xfrm>
            <a:off x="1240675" y="138761"/>
            <a:ext cx="2505826" cy="6232475"/>
          </a:xfrm>
          <a:prstGeom prst="rect">
            <a:avLst/>
          </a:prstGeom>
          <a:noFill/>
        </p:spPr>
        <p:txBody>
          <a:bodyPr wrap="square" rtlCol="0">
            <a:spAutoFit/>
          </a:bodyPr>
          <a:lstStyle/>
          <a:p>
            <a:r>
              <a:rPr lang="en-US" sz="1300" dirty="0">
                <a:solidFill>
                  <a:schemeClr val="bg1"/>
                </a:solidFill>
              </a:rPr>
              <a:t>Health Quality BC, which does its work throughout the province, would like to acknowledge that we are living and working with humility and respect on the traditional territories of the First Nations peoples of British Columbia.</a:t>
            </a:r>
          </a:p>
          <a:p>
            <a:endParaRPr lang="en-US" sz="1300" dirty="0">
              <a:solidFill>
                <a:schemeClr val="bg1"/>
              </a:solidFill>
            </a:endParaRPr>
          </a:p>
          <a:p>
            <a:r>
              <a:rPr lang="en-US" sz="1300" dirty="0">
                <a:solidFill>
                  <a:schemeClr val="bg1"/>
                </a:solidFill>
              </a:rPr>
              <a:t>We specifically acknowledge and express our gratitude to the keepers of the lands of the ancestral and unceded territory of the </a:t>
            </a:r>
            <a:r>
              <a:rPr lang="en-CA" sz="1300" b="0" i="0" dirty="0" err="1">
                <a:solidFill>
                  <a:srgbClr val="FFFFFF"/>
                </a:solidFill>
                <a:effectLst/>
              </a:rPr>
              <a:t>xʷmə</a:t>
            </a:r>
            <a:r>
              <a:rPr lang="el-GR" sz="1300" b="0" i="0" dirty="0">
                <a:solidFill>
                  <a:srgbClr val="FFFFFF"/>
                </a:solidFill>
                <a:effectLst/>
              </a:rPr>
              <a:t>θ</a:t>
            </a:r>
            <a:r>
              <a:rPr lang="en-CA" sz="1300" b="0" i="0" dirty="0" err="1">
                <a:solidFill>
                  <a:srgbClr val="FFFFFF"/>
                </a:solidFill>
                <a:effectLst/>
              </a:rPr>
              <a:t>kʷəyəm</a:t>
            </a:r>
            <a:r>
              <a:rPr lang="en-CA" sz="1300" b="0" i="0" dirty="0">
                <a:solidFill>
                  <a:srgbClr val="FFFFFF"/>
                </a:solidFill>
                <a:effectLst/>
              </a:rPr>
              <a:t> (Musqueam), Skwxwú7mesh (Squamish), and </a:t>
            </a:r>
            <a:r>
              <a:rPr lang="en-CA" sz="1300" b="0" i="0" dirty="0" err="1">
                <a:solidFill>
                  <a:srgbClr val="FFFFFF"/>
                </a:solidFill>
                <a:effectLst/>
              </a:rPr>
              <a:t>səlilwətaɁɬ</a:t>
            </a:r>
            <a:r>
              <a:rPr lang="en-CA" sz="1300" b="0" i="0" dirty="0">
                <a:solidFill>
                  <a:srgbClr val="FFFFFF"/>
                </a:solidFill>
                <a:effectLst/>
              </a:rPr>
              <a:t> (Tsleil-Waututh) Nations, where our main office is located.</a:t>
            </a:r>
          </a:p>
          <a:p>
            <a:endParaRPr lang="en-CA" sz="1300" b="0" i="0" dirty="0">
              <a:solidFill>
                <a:srgbClr val="FFFFFF"/>
              </a:solidFill>
              <a:effectLst/>
            </a:endParaRPr>
          </a:p>
          <a:p>
            <a:r>
              <a:rPr lang="en-CA" sz="1300" b="0" i="0" dirty="0">
                <a:solidFill>
                  <a:srgbClr val="FFFFFF"/>
                </a:solidFill>
                <a:effectLst/>
              </a:rPr>
              <a:t>H</a:t>
            </a:r>
            <a:r>
              <a:rPr lang="en-US" sz="1400" b="0" i="0" dirty="0" err="1">
                <a:solidFill>
                  <a:srgbClr val="FFFFFF"/>
                </a:solidFill>
                <a:effectLst/>
              </a:rPr>
              <a:t>ealth</a:t>
            </a:r>
            <a:r>
              <a:rPr lang="en-US" sz="1400" b="0" i="0" dirty="0">
                <a:solidFill>
                  <a:srgbClr val="FFFFFF"/>
                </a:solidFill>
                <a:effectLst/>
              </a:rPr>
              <a:t> Quality BC also recognizes Métis people and Métis Chartered Communities, as well as the Inuit and urban Indigenous peoples living across the province on various traditional territories</a:t>
            </a:r>
            <a:r>
              <a:rPr lang="en-CA" sz="1300" b="0" i="0" dirty="0">
                <a:solidFill>
                  <a:srgbClr val="FFFFFF"/>
                </a:solidFill>
                <a:effectLst/>
              </a:rPr>
              <a:t>.</a:t>
            </a:r>
            <a:endParaRPr lang="en-US" sz="1300" dirty="0">
              <a:solidFill>
                <a:schemeClr val="bg1"/>
              </a:solidFill>
            </a:endParaRPr>
          </a:p>
        </p:txBody>
      </p:sp>
    </p:spTree>
    <p:extLst>
      <p:ext uri="{BB962C8B-B14F-4D97-AF65-F5344CB8AC3E}">
        <p14:creationId xmlns:p14="http://schemas.microsoft.com/office/powerpoint/2010/main" val="36656353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roject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B98A31-7216-A760-E7D4-8B73990AA1D7}"/>
              </a:ext>
            </a:extLst>
          </p:cNvPr>
          <p:cNvSpPr/>
          <p:nvPr userDrawn="1"/>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descr="A black background with white text&#10;&#10;Description automatically generated with low confidence">
            <a:extLst>
              <a:ext uri="{FF2B5EF4-FFF2-40B4-BE49-F238E27FC236}">
                <a16:creationId xmlns:a16="http://schemas.microsoft.com/office/drawing/2014/main" id="{D0310B02-AC04-8175-3F8E-929EBFFA8CFD}"/>
              </a:ext>
            </a:extLst>
          </p:cNvPr>
          <p:cNvPicPr>
            <a:picLocks noChangeAspect="1"/>
          </p:cNvPicPr>
          <p:nvPr/>
        </p:nvPicPr>
        <p:blipFill>
          <a:blip r:embed="rId2"/>
          <a:stretch>
            <a:fillRect/>
          </a:stretch>
        </p:blipFill>
        <p:spPr>
          <a:xfrm>
            <a:off x="529200" y="6087600"/>
            <a:ext cx="2407895" cy="658800"/>
          </a:xfrm>
          <a:prstGeom prst="rect">
            <a:avLst/>
          </a:prstGeom>
        </p:spPr>
      </p:pic>
      <p:sp>
        <p:nvSpPr>
          <p:cNvPr id="2" name="TextBox 1">
            <a:extLst>
              <a:ext uri="{FF2B5EF4-FFF2-40B4-BE49-F238E27FC236}">
                <a16:creationId xmlns:a16="http://schemas.microsoft.com/office/drawing/2014/main" id="{C5F6EA99-5F59-CC12-55BD-E0F2273163BD}"/>
              </a:ext>
            </a:extLst>
          </p:cNvPr>
          <p:cNvSpPr txBox="1"/>
          <p:nvPr/>
        </p:nvSpPr>
        <p:spPr>
          <a:xfrm>
            <a:off x="1155700" y="4475684"/>
            <a:ext cx="8623300" cy="584775"/>
          </a:xfrm>
          <a:prstGeom prst="rect">
            <a:avLst/>
          </a:prstGeom>
          <a:noFill/>
        </p:spPr>
        <p:txBody>
          <a:bodyPr wrap="square" rtlCol="0">
            <a:spAutoFit/>
          </a:bodyPr>
          <a:lstStyle/>
          <a:p>
            <a:r>
              <a:rPr lang="en-US" sz="3200" b="1" dirty="0">
                <a:solidFill>
                  <a:schemeClr val="accent1"/>
                </a:solidFill>
              </a:rPr>
              <a:t>Project Team</a:t>
            </a:r>
            <a:endParaRPr lang="en-CA" sz="3200" b="1" dirty="0">
              <a:solidFill>
                <a:schemeClr val="accent1"/>
              </a:solidFill>
            </a:endParaRPr>
          </a:p>
        </p:txBody>
      </p:sp>
      <p:cxnSp>
        <p:nvCxnSpPr>
          <p:cNvPr id="5" name="Straight Connector 4">
            <a:extLst>
              <a:ext uri="{FF2B5EF4-FFF2-40B4-BE49-F238E27FC236}">
                <a16:creationId xmlns:a16="http://schemas.microsoft.com/office/drawing/2014/main" id="{113754E6-4958-8DDC-D363-8DEC47D2EC55}"/>
              </a:ext>
            </a:extLst>
          </p:cNvPr>
          <p:cNvCxnSpPr>
            <a:cxnSpLocks/>
          </p:cNvCxnSpPr>
          <p:nvPr/>
        </p:nvCxnSpPr>
        <p:spPr>
          <a:xfrm>
            <a:off x="1270000" y="4343400"/>
            <a:ext cx="9712729"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7712E354-AFB6-DBFF-5492-D8D80CD9881B}"/>
              </a:ext>
            </a:extLst>
          </p:cNvPr>
          <p:cNvSpPr>
            <a:spLocks noGrp="1"/>
          </p:cNvSpPr>
          <p:nvPr>
            <p:ph type="pic" sz="quarter" idx="10"/>
          </p:nvPr>
        </p:nvSpPr>
        <p:spPr>
          <a:xfrm>
            <a:off x="1270000" y="1884812"/>
            <a:ext cx="1701800" cy="2082800"/>
          </a:xfrm>
        </p:spPr>
        <p:txBody>
          <a:bodyPr/>
          <a:lstStyle/>
          <a:p>
            <a:r>
              <a:rPr lang="en-US"/>
              <a:t>Click icon to add picture</a:t>
            </a:r>
            <a:endParaRPr lang="en-CA"/>
          </a:p>
        </p:txBody>
      </p:sp>
      <p:sp>
        <p:nvSpPr>
          <p:cNvPr id="8" name="Picture Placeholder 6">
            <a:extLst>
              <a:ext uri="{FF2B5EF4-FFF2-40B4-BE49-F238E27FC236}">
                <a16:creationId xmlns:a16="http://schemas.microsoft.com/office/drawing/2014/main" id="{1A9CA010-C8CA-0024-1E58-B3AD02F17506}"/>
              </a:ext>
            </a:extLst>
          </p:cNvPr>
          <p:cNvSpPr>
            <a:spLocks noGrp="1"/>
          </p:cNvSpPr>
          <p:nvPr>
            <p:ph type="pic" sz="quarter" idx="11"/>
          </p:nvPr>
        </p:nvSpPr>
        <p:spPr>
          <a:xfrm>
            <a:off x="3263900" y="1884812"/>
            <a:ext cx="1701800" cy="2082800"/>
          </a:xfrm>
        </p:spPr>
        <p:txBody>
          <a:bodyPr/>
          <a:lstStyle/>
          <a:p>
            <a:r>
              <a:rPr lang="en-US"/>
              <a:t>Click icon to add picture</a:t>
            </a:r>
            <a:endParaRPr lang="en-CA"/>
          </a:p>
        </p:txBody>
      </p:sp>
      <p:sp>
        <p:nvSpPr>
          <p:cNvPr id="9" name="Picture Placeholder 6">
            <a:extLst>
              <a:ext uri="{FF2B5EF4-FFF2-40B4-BE49-F238E27FC236}">
                <a16:creationId xmlns:a16="http://schemas.microsoft.com/office/drawing/2014/main" id="{B6B4D7D6-3F70-F013-13B5-5630E13B9AC6}"/>
              </a:ext>
            </a:extLst>
          </p:cNvPr>
          <p:cNvSpPr>
            <a:spLocks noGrp="1"/>
          </p:cNvSpPr>
          <p:nvPr>
            <p:ph type="pic" sz="quarter" idx="12"/>
          </p:nvPr>
        </p:nvSpPr>
        <p:spPr>
          <a:xfrm>
            <a:off x="5257800" y="1884812"/>
            <a:ext cx="1701800" cy="2082800"/>
          </a:xfrm>
        </p:spPr>
        <p:txBody>
          <a:bodyPr/>
          <a:lstStyle/>
          <a:p>
            <a:r>
              <a:rPr lang="en-US"/>
              <a:t>Click icon to add picture</a:t>
            </a:r>
            <a:endParaRPr lang="en-CA"/>
          </a:p>
        </p:txBody>
      </p:sp>
      <p:sp>
        <p:nvSpPr>
          <p:cNvPr id="10" name="Picture Placeholder 6">
            <a:extLst>
              <a:ext uri="{FF2B5EF4-FFF2-40B4-BE49-F238E27FC236}">
                <a16:creationId xmlns:a16="http://schemas.microsoft.com/office/drawing/2014/main" id="{D4B2F444-4594-9303-61FF-D07795AF2BA9}"/>
              </a:ext>
            </a:extLst>
          </p:cNvPr>
          <p:cNvSpPr>
            <a:spLocks noGrp="1"/>
          </p:cNvSpPr>
          <p:nvPr>
            <p:ph type="pic" sz="quarter" idx="13"/>
          </p:nvPr>
        </p:nvSpPr>
        <p:spPr>
          <a:xfrm>
            <a:off x="7239002" y="1884812"/>
            <a:ext cx="1701800" cy="2082800"/>
          </a:xfrm>
        </p:spPr>
        <p:txBody>
          <a:bodyPr/>
          <a:lstStyle/>
          <a:p>
            <a:r>
              <a:rPr lang="en-US"/>
              <a:t>Click icon to add picture</a:t>
            </a:r>
            <a:endParaRPr lang="en-CA"/>
          </a:p>
        </p:txBody>
      </p:sp>
      <p:sp>
        <p:nvSpPr>
          <p:cNvPr id="11" name="Picture Placeholder 6">
            <a:extLst>
              <a:ext uri="{FF2B5EF4-FFF2-40B4-BE49-F238E27FC236}">
                <a16:creationId xmlns:a16="http://schemas.microsoft.com/office/drawing/2014/main" id="{36C69C6B-2F15-CD3B-EFB8-1829C7BB327D}"/>
              </a:ext>
            </a:extLst>
          </p:cNvPr>
          <p:cNvSpPr>
            <a:spLocks noGrp="1"/>
          </p:cNvSpPr>
          <p:nvPr>
            <p:ph type="pic" sz="quarter" idx="14"/>
          </p:nvPr>
        </p:nvSpPr>
        <p:spPr>
          <a:xfrm>
            <a:off x="9220204" y="1884812"/>
            <a:ext cx="1701800" cy="2082800"/>
          </a:xfrm>
        </p:spPr>
        <p:txBody>
          <a:bodyPr/>
          <a:lstStyle/>
          <a:p>
            <a:r>
              <a:rPr lang="en-US"/>
              <a:t>Click icon to add picture</a:t>
            </a:r>
            <a:endParaRPr lang="en-CA"/>
          </a:p>
        </p:txBody>
      </p:sp>
    </p:spTree>
    <p:extLst>
      <p:ext uri="{BB962C8B-B14F-4D97-AF65-F5344CB8AC3E}">
        <p14:creationId xmlns:p14="http://schemas.microsoft.com/office/powerpoint/2010/main" val="2660936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resent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89759-5972-B77B-9108-8C8DAAF0E7A2}"/>
              </a:ext>
            </a:extLst>
          </p:cNvPr>
          <p:cNvSpPr/>
          <p:nvPr userDrawn="1"/>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5F6EA99-5F59-CC12-55BD-E0F2273163BD}"/>
              </a:ext>
            </a:extLst>
          </p:cNvPr>
          <p:cNvSpPr txBox="1"/>
          <p:nvPr/>
        </p:nvSpPr>
        <p:spPr>
          <a:xfrm>
            <a:off x="1155700" y="4475684"/>
            <a:ext cx="8623300" cy="584775"/>
          </a:xfrm>
          <a:prstGeom prst="rect">
            <a:avLst/>
          </a:prstGeom>
          <a:noFill/>
        </p:spPr>
        <p:txBody>
          <a:bodyPr wrap="square" rtlCol="0">
            <a:spAutoFit/>
          </a:bodyPr>
          <a:lstStyle/>
          <a:p>
            <a:r>
              <a:rPr lang="en-US" sz="3200" b="1" dirty="0">
                <a:solidFill>
                  <a:schemeClr val="accent1"/>
                </a:solidFill>
              </a:rPr>
              <a:t>Presenters</a:t>
            </a:r>
            <a:endParaRPr lang="en-CA" sz="3200" b="1" dirty="0">
              <a:solidFill>
                <a:schemeClr val="accent1"/>
              </a:solidFill>
            </a:endParaRPr>
          </a:p>
        </p:txBody>
      </p:sp>
      <p:cxnSp>
        <p:nvCxnSpPr>
          <p:cNvPr id="5" name="Straight Connector 4">
            <a:extLst>
              <a:ext uri="{FF2B5EF4-FFF2-40B4-BE49-F238E27FC236}">
                <a16:creationId xmlns:a16="http://schemas.microsoft.com/office/drawing/2014/main" id="{113754E6-4958-8DDC-D363-8DEC47D2EC55}"/>
              </a:ext>
            </a:extLst>
          </p:cNvPr>
          <p:cNvCxnSpPr>
            <a:cxnSpLocks/>
          </p:cNvCxnSpPr>
          <p:nvPr/>
        </p:nvCxnSpPr>
        <p:spPr>
          <a:xfrm>
            <a:off x="1270000" y="4343400"/>
            <a:ext cx="9712729"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7712E354-AFB6-DBFF-5492-D8D80CD9881B}"/>
              </a:ext>
            </a:extLst>
          </p:cNvPr>
          <p:cNvSpPr>
            <a:spLocks noGrp="1"/>
          </p:cNvSpPr>
          <p:nvPr>
            <p:ph type="pic" sz="quarter" idx="10"/>
          </p:nvPr>
        </p:nvSpPr>
        <p:spPr>
          <a:xfrm>
            <a:off x="1270000" y="1884812"/>
            <a:ext cx="1701800" cy="2082800"/>
          </a:xfrm>
        </p:spPr>
        <p:txBody>
          <a:bodyPr/>
          <a:lstStyle/>
          <a:p>
            <a:r>
              <a:rPr lang="en-US"/>
              <a:t>Click icon to add picture</a:t>
            </a:r>
            <a:endParaRPr lang="en-CA"/>
          </a:p>
        </p:txBody>
      </p:sp>
      <p:sp>
        <p:nvSpPr>
          <p:cNvPr id="8" name="Picture Placeholder 6">
            <a:extLst>
              <a:ext uri="{FF2B5EF4-FFF2-40B4-BE49-F238E27FC236}">
                <a16:creationId xmlns:a16="http://schemas.microsoft.com/office/drawing/2014/main" id="{1A9CA010-C8CA-0024-1E58-B3AD02F17506}"/>
              </a:ext>
            </a:extLst>
          </p:cNvPr>
          <p:cNvSpPr>
            <a:spLocks noGrp="1"/>
          </p:cNvSpPr>
          <p:nvPr>
            <p:ph type="pic" sz="quarter" idx="11"/>
          </p:nvPr>
        </p:nvSpPr>
        <p:spPr>
          <a:xfrm>
            <a:off x="3263900" y="1884812"/>
            <a:ext cx="1701800" cy="2082800"/>
          </a:xfrm>
        </p:spPr>
        <p:txBody>
          <a:bodyPr/>
          <a:lstStyle/>
          <a:p>
            <a:r>
              <a:rPr lang="en-US"/>
              <a:t>Click icon to add picture</a:t>
            </a:r>
            <a:endParaRPr lang="en-CA"/>
          </a:p>
        </p:txBody>
      </p:sp>
      <p:sp>
        <p:nvSpPr>
          <p:cNvPr id="9" name="Picture Placeholder 6">
            <a:extLst>
              <a:ext uri="{FF2B5EF4-FFF2-40B4-BE49-F238E27FC236}">
                <a16:creationId xmlns:a16="http://schemas.microsoft.com/office/drawing/2014/main" id="{B6B4D7D6-3F70-F013-13B5-5630E13B9AC6}"/>
              </a:ext>
            </a:extLst>
          </p:cNvPr>
          <p:cNvSpPr>
            <a:spLocks noGrp="1"/>
          </p:cNvSpPr>
          <p:nvPr>
            <p:ph type="pic" sz="quarter" idx="12"/>
          </p:nvPr>
        </p:nvSpPr>
        <p:spPr>
          <a:xfrm>
            <a:off x="5257800" y="1884812"/>
            <a:ext cx="1701800" cy="2082800"/>
          </a:xfrm>
        </p:spPr>
        <p:txBody>
          <a:bodyPr/>
          <a:lstStyle/>
          <a:p>
            <a:r>
              <a:rPr lang="en-US"/>
              <a:t>Click icon to add picture</a:t>
            </a:r>
            <a:endParaRPr lang="en-CA"/>
          </a:p>
        </p:txBody>
      </p:sp>
      <p:sp>
        <p:nvSpPr>
          <p:cNvPr id="10" name="Picture Placeholder 6">
            <a:extLst>
              <a:ext uri="{FF2B5EF4-FFF2-40B4-BE49-F238E27FC236}">
                <a16:creationId xmlns:a16="http://schemas.microsoft.com/office/drawing/2014/main" id="{D4B2F444-4594-9303-61FF-D07795AF2BA9}"/>
              </a:ext>
            </a:extLst>
          </p:cNvPr>
          <p:cNvSpPr>
            <a:spLocks noGrp="1"/>
          </p:cNvSpPr>
          <p:nvPr>
            <p:ph type="pic" sz="quarter" idx="13"/>
          </p:nvPr>
        </p:nvSpPr>
        <p:spPr>
          <a:xfrm>
            <a:off x="7239002" y="1884812"/>
            <a:ext cx="1701800" cy="2082800"/>
          </a:xfrm>
        </p:spPr>
        <p:txBody>
          <a:bodyPr/>
          <a:lstStyle/>
          <a:p>
            <a:r>
              <a:rPr lang="en-US"/>
              <a:t>Click icon to add picture</a:t>
            </a:r>
            <a:endParaRPr lang="en-CA"/>
          </a:p>
        </p:txBody>
      </p:sp>
      <p:sp>
        <p:nvSpPr>
          <p:cNvPr id="11" name="Picture Placeholder 6">
            <a:extLst>
              <a:ext uri="{FF2B5EF4-FFF2-40B4-BE49-F238E27FC236}">
                <a16:creationId xmlns:a16="http://schemas.microsoft.com/office/drawing/2014/main" id="{36C69C6B-2F15-CD3B-EFB8-1829C7BB327D}"/>
              </a:ext>
            </a:extLst>
          </p:cNvPr>
          <p:cNvSpPr>
            <a:spLocks noGrp="1"/>
          </p:cNvSpPr>
          <p:nvPr>
            <p:ph type="pic" sz="quarter" idx="14"/>
          </p:nvPr>
        </p:nvSpPr>
        <p:spPr>
          <a:xfrm>
            <a:off x="9220204" y="1884812"/>
            <a:ext cx="1701800" cy="2082800"/>
          </a:xfrm>
        </p:spPr>
        <p:txBody>
          <a:bodyPr/>
          <a:lstStyle/>
          <a:p>
            <a:r>
              <a:rPr lang="en-US"/>
              <a:t>Click icon to add picture</a:t>
            </a:r>
            <a:endParaRPr lang="en-CA"/>
          </a:p>
        </p:txBody>
      </p:sp>
      <p:pic>
        <p:nvPicPr>
          <p:cNvPr id="12" name="Picture 11" descr="A black background with white text&#10;&#10;Description automatically generated with low confidence">
            <a:extLst>
              <a:ext uri="{FF2B5EF4-FFF2-40B4-BE49-F238E27FC236}">
                <a16:creationId xmlns:a16="http://schemas.microsoft.com/office/drawing/2014/main" id="{D1B3F623-D14D-9388-C763-8057EFC64599}"/>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4972373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4000" cap="none" dirty="0"/>
            </a:lvl1pPr>
          </a:lstStyle>
          <a:p>
            <a:r>
              <a:rPr lang="en-US" dirty="0"/>
              <a:t>Title Goes Here</a:t>
            </a:r>
          </a:p>
        </p:txBody>
      </p:sp>
      <p:sp>
        <p:nvSpPr>
          <p:cNvPr id="5" name="Content Placeholder 2">
            <a:extLst>
              <a:ext uri="{FF2B5EF4-FFF2-40B4-BE49-F238E27FC236}">
                <a16:creationId xmlns:a16="http://schemas.microsoft.com/office/drawing/2014/main" id="{E2D5F410-5CC9-2E28-D09E-05B0A5E7BCEB}"/>
              </a:ext>
            </a:extLst>
          </p:cNvPr>
          <p:cNvSpPr>
            <a:spLocks noGrp="1"/>
          </p:cNvSpPr>
          <p:nvPr>
            <p:ph sz="quarter" idx="10" hasCustomPrompt="1"/>
          </p:nvPr>
        </p:nvSpPr>
        <p:spPr>
          <a:xfrm>
            <a:off x="609600" y="1533524"/>
            <a:ext cx="109728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descr="A picture containing graphics, font, screenshot, graphic design&#10;&#10;Description automatically generated">
            <a:extLst>
              <a:ext uri="{FF2B5EF4-FFF2-40B4-BE49-F238E27FC236}">
                <a16:creationId xmlns:a16="http://schemas.microsoft.com/office/drawing/2014/main" id="{34024F04-9C04-B411-3C7F-C0E5D5805FAC}"/>
              </a:ext>
            </a:extLst>
          </p:cNvPr>
          <p:cNvPicPr>
            <a:picLocks noChangeAspect="1"/>
          </p:cNvPicPr>
          <p:nvPr userDrawn="1"/>
        </p:nvPicPr>
        <p:blipFill>
          <a:blip r:embed="rId2"/>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396616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 Team">
    <p:spTree>
      <p:nvGrpSpPr>
        <p:cNvPr id="1" name=""/>
        <p:cNvGrpSpPr/>
        <p:nvPr/>
      </p:nvGrpSpPr>
      <p:grpSpPr>
        <a:xfrm>
          <a:off x="0" y="0"/>
          <a:ext cx="0" cy="0"/>
          <a:chOff x="0" y="0"/>
          <a:chExt cx="0" cy="0"/>
        </a:xfrm>
      </p:grpSpPr>
      <p:sp>
        <p:nvSpPr>
          <p:cNvPr id="4" name="Rectangle 3"/>
          <p:cNvSpPr/>
          <p:nvPr userDrawn="1"/>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descr="A black background with white text&#10;&#10;Description automatically generated with low confidence">
            <a:extLst>
              <a:ext uri="{FF2B5EF4-FFF2-40B4-BE49-F238E27FC236}">
                <a16:creationId xmlns:a16="http://schemas.microsoft.com/office/drawing/2014/main" id="{D0310B02-AC04-8175-3F8E-929EBFFA8CFD}"/>
              </a:ext>
            </a:extLst>
          </p:cNvPr>
          <p:cNvPicPr>
            <a:picLocks noChangeAspect="1"/>
          </p:cNvPicPr>
          <p:nvPr userDrawn="1"/>
        </p:nvPicPr>
        <p:blipFill>
          <a:blip r:embed="rId2"/>
          <a:stretch>
            <a:fillRect/>
          </a:stretch>
        </p:blipFill>
        <p:spPr>
          <a:xfrm>
            <a:off x="340822" y="6084917"/>
            <a:ext cx="2743202" cy="750540"/>
          </a:xfrm>
          <a:prstGeom prst="rect">
            <a:avLst/>
          </a:prstGeom>
        </p:spPr>
      </p:pic>
      <p:sp>
        <p:nvSpPr>
          <p:cNvPr id="2" name="TextBox 1">
            <a:extLst>
              <a:ext uri="{FF2B5EF4-FFF2-40B4-BE49-F238E27FC236}">
                <a16:creationId xmlns:a16="http://schemas.microsoft.com/office/drawing/2014/main" id="{C5F6EA99-5F59-CC12-55BD-E0F2273163BD}"/>
              </a:ext>
            </a:extLst>
          </p:cNvPr>
          <p:cNvSpPr txBox="1"/>
          <p:nvPr userDrawn="1"/>
        </p:nvSpPr>
        <p:spPr>
          <a:xfrm>
            <a:off x="1155700" y="4475684"/>
            <a:ext cx="8623300" cy="584775"/>
          </a:xfrm>
          <a:prstGeom prst="rect">
            <a:avLst/>
          </a:prstGeom>
          <a:noFill/>
        </p:spPr>
        <p:txBody>
          <a:bodyPr wrap="square" rtlCol="0">
            <a:spAutoFit/>
          </a:bodyPr>
          <a:lstStyle/>
          <a:p>
            <a:r>
              <a:rPr lang="en-US" sz="3200" b="1" dirty="0">
                <a:solidFill>
                  <a:schemeClr val="accent1"/>
                </a:solidFill>
              </a:rPr>
              <a:t>Project Team</a:t>
            </a:r>
            <a:endParaRPr lang="en-CA" sz="3200" b="1" dirty="0">
              <a:solidFill>
                <a:schemeClr val="accent1"/>
              </a:solidFill>
            </a:endParaRPr>
          </a:p>
        </p:txBody>
      </p:sp>
      <p:cxnSp>
        <p:nvCxnSpPr>
          <p:cNvPr id="5" name="Straight Connector 4">
            <a:extLst>
              <a:ext uri="{FF2B5EF4-FFF2-40B4-BE49-F238E27FC236}">
                <a16:creationId xmlns:a16="http://schemas.microsoft.com/office/drawing/2014/main" id="{113754E6-4958-8DDC-D363-8DEC47D2EC55}"/>
              </a:ext>
            </a:extLst>
          </p:cNvPr>
          <p:cNvCxnSpPr>
            <a:cxnSpLocks/>
          </p:cNvCxnSpPr>
          <p:nvPr userDrawn="1"/>
        </p:nvCxnSpPr>
        <p:spPr>
          <a:xfrm>
            <a:off x="1270000" y="4343400"/>
            <a:ext cx="9712729"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7712E354-AFB6-DBFF-5492-D8D80CD9881B}"/>
              </a:ext>
            </a:extLst>
          </p:cNvPr>
          <p:cNvSpPr>
            <a:spLocks noGrp="1"/>
          </p:cNvSpPr>
          <p:nvPr>
            <p:ph type="pic" sz="quarter" idx="10"/>
          </p:nvPr>
        </p:nvSpPr>
        <p:spPr>
          <a:xfrm>
            <a:off x="1270000" y="1884812"/>
            <a:ext cx="1701800" cy="2082800"/>
          </a:xfrm>
        </p:spPr>
        <p:txBody>
          <a:bodyPr/>
          <a:lstStyle/>
          <a:p>
            <a:endParaRPr lang="en-CA"/>
          </a:p>
        </p:txBody>
      </p:sp>
      <p:sp>
        <p:nvSpPr>
          <p:cNvPr id="8" name="Picture Placeholder 6">
            <a:extLst>
              <a:ext uri="{FF2B5EF4-FFF2-40B4-BE49-F238E27FC236}">
                <a16:creationId xmlns:a16="http://schemas.microsoft.com/office/drawing/2014/main" id="{1A9CA010-C8CA-0024-1E58-B3AD02F17506}"/>
              </a:ext>
            </a:extLst>
          </p:cNvPr>
          <p:cNvSpPr>
            <a:spLocks noGrp="1"/>
          </p:cNvSpPr>
          <p:nvPr>
            <p:ph type="pic" sz="quarter" idx="11"/>
          </p:nvPr>
        </p:nvSpPr>
        <p:spPr>
          <a:xfrm>
            <a:off x="3263900" y="1884812"/>
            <a:ext cx="1701800" cy="2082800"/>
          </a:xfrm>
        </p:spPr>
        <p:txBody>
          <a:bodyPr/>
          <a:lstStyle/>
          <a:p>
            <a:endParaRPr lang="en-CA"/>
          </a:p>
        </p:txBody>
      </p:sp>
      <p:sp>
        <p:nvSpPr>
          <p:cNvPr id="9" name="Picture Placeholder 6">
            <a:extLst>
              <a:ext uri="{FF2B5EF4-FFF2-40B4-BE49-F238E27FC236}">
                <a16:creationId xmlns:a16="http://schemas.microsoft.com/office/drawing/2014/main" id="{B6B4D7D6-3F70-F013-13B5-5630E13B9AC6}"/>
              </a:ext>
            </a:extLst>
          </p:cNvPr>
          <p:cNvSpPr>
            <a:spLocks noGrp="1"/>
          </p:cNvSpPr>
          <p:nvPr>
            <p:ph type="pic" sz="quarter" idx="12"/>
          </p:nvPr>
        </p:nvSpPr>
        <p:spPr>
          <a:xfrm>
            <a:off x="5257800" y="1884812"/>
            <a:ext cx="1701800" cy="2082800"/>
          </a:xfrm>
        </p:spPr>
        <p:txBody>
          <a:bodyPr/>
          <a:lstStyle/>
          <a:p>
            <a:endParaRPr lang="en-CA"/>
          </a:p>
        </p:txBody>
      </p:sp>
      <p:sp>
        <p:nvSpPr>
          <p:cNvPr id="10" name="Picture Placeholder 6">
            <a:extLst>
              <a:ext uri="{FF2B5EF4-FFF2-40B4-BE49-F238E27FC236}">
                <a16:creationId xmlns:a16="http://schemas.microsoft.com/office/drawing/2014/main" id="{D4B2F444-4594-9303-61FF-D07795AF2BA9}"/>
              </a:ext>
            </a:extLst>
          </p:cNvPr>
          <p:cNvSpPr>
            <a:spLocks noGrp="1"/>
          </p:cNvSpPr>
          <p:nvPr>
            <p:ph type="pic" sz="quarter" idx="13"/>
          </p:nvPr>
        </p:nvSpPr>
        <p:spPr>
          <a:xfrm>
            <a:off x="7239002" y="1884812"/>
            <a:ext cx="1701800" cy="2082800"/>
          </a:xfrm>
        </p:spPr>
        <p:txBody>
          <a:bodyPr/>
          <a:lstStyle/>
          <a:p>
            <a:endParaRPr lang="en-CA"/>
          </a:p>
        </p:txBody>
      </p:sp>
      <p:sp>
        <p:nvSpPr>
          <p:cNvPr id="11" name="Picture Placeholder 6">
            <a:extLst>
              <a:ext uri="{FF2B5EF4-FFF2-40B4-BE49-F238E27FC236}">
                <a16:creationId xmlns:a16="http://schemas.microsoft.com/office/drawing/2014/main" id="{36C69C6B-2F15-CD3B-EFB8-1829C7BB327D}"/>
              </a:ext>
            </a:extLst>
          </p:cNvPr>
          <p:cNvSpPr>
            <a:spLocks noGrp="1"/>
          </p:cNvSpPr>
          <p:nvPr>
            <p:ph type="pic" sz="quarter" idx="14"/>
          </p:nvPr>
        </p:nvSpPr>
        <p:spPr>
          <a:xfrm>
            <a:off x="9220204" y="1884812"/>
            <a:ext cx="1701800" cy="2082800"/>
          </a:xfrm>
        </p:spPr>
        <p:txBody>
          <a:bodyPr/>
          <a:lstStyle/>
          <a:p>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Purpl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C4F3380A-D39F-66A9-A656-0B9F7C11FF53}"/>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4007885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chemeClr val="accent3"/>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34BCD1C2-3FEB-2AED-B58C-A3F418EDFDAA}"/>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521270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Orang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chemeClr val="accent2"/>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56B9BFE8-5272-7048-0DE1-3EB523E616D7}"/>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2120129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R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chemeClr val="accent5"/>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7E676BA0-103D-7CD8-0B3E-C528BAFDA313}"/>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11015295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Gree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rgbClr val="41613B"/>
          </a:solidFill>
          <a:ln>
            <a:solidFill>
              <a:srgbClr val="41613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rgbClr val="41613B"/>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50C3A156-65C1-88C2-44A9-08036A01D6B4}"/>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7762638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Charco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0A5C7B-45CD-FE44-A659-A0524BAA8FEF}"/>
              </a:ext>
            </a:extLst>
          </p:cNvPr>
          <p:cNvSpPr/>
          <p:nvPr/>
        </p:nvSpPr>
        <p:spPr>
          <a:xfrm>
            <a:off x="0" y="1294647"/>
            <a:ext cx="12192000" cy="5563354"/>
          </a:xfrm>
          <a:prstGeom prst="rect">
            <a:avLst/>
          </a:prstGeom>
          <a:solidFill>
            <a:schemeClr val="tx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D913C53-FDFC-E5F4-4978-038A30C1BFF6}"/>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bg1"/>
                </a:solidFill>
              </a:defRPr>
            </a:lvl1pPr>
            <a:lvl2pPr marL="444500" indent="-444500">
              <a:buSzPct val="100000"/>
              <a:buFont typeface="Poppins" panose="00000500000000000000" pitchFamily="2" charset="0"/>
              <a:buChar char="•"/>
              <a:defRPr>
                <a:solidFill>
                  <a:schemeClr val="bg1"/>
                </a:solidFill>
              </a:defRPr>
            </a:lvl2pPr>
            <a:lvl3pPr marL="973138" indent="-342900">
              <a:buFont typeface="Arial" panose="020B0604020202020204" pitchFamily="34" charset="0"/>
              <a:buChar char="•"/>
              <a:defRPr>
                <a:solidFill>
                  <a:schemeClr val="bg1"/>
                </a:solidFill>
              </a:defRPr>
            </a:lvl3pPr>
            <a:lvl4pPr marL="1714500" indent="-342900">
              <a:buFont typeface="Arial" panose="020B0604020202020204" pitchFamily="34" charset="0"/>
              <a:buChar char="•"/>
              <a:defRPr>
                <a:solidFill>
                  <a:schemeClr val="bg1"/>
                </a:solidFill>
              </a:defRPr>
            </a:lvl4pPr>
            <a:lvl5pPr marL="2114550" indent="-285750">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Title 4">
            <a:extLst>
              <a:ext uri="{FF2B5EF4-FFF2-40B4-BE49-F238E27FC236}">
                <a16:creationId xmlns:a16="http://schemas.microsoft.com/office/drawing/2014/main" id="{E25BE79C-1520-541A-4704-D41062C4848B}"/>
              </a:ext>
            </a:extLst>
          </p:cNvPr>
          <p:cNvSpPr txBox="1">
            <a:spLocks/>
          </p:cNvSpPr>
          <p:nvPr userDrawn="1"/>
        </p:nvSpPr>
        <p:spPr>
          <a:xfrm>
            <a:off x="608400" y="273600"/>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cap="none" baseline="0">
                <a:solidFill>
                  <a:srgbClr val="41613B"/>
                </a:solidFill>
                <a:latin typeface="+mn-lt"/>
                <a:ea typeface="+mj-ea"/>
                <a:cs typeface="Poppins Medium" panose="00000600000000000000" pitchFamily="2" charset="0"/>
              </a:defRPr>
            </a:lvl1pPr>
          </a:lstStyle>
          <a:p>
            <a:r>
              <a:rPr lang="en-US" dirty="0">
                <a:solidFill>
                  <a:schemeClr val="accent1"/>
                </a:solidFill>
              </a:rPr>
              <a:t>Title Goes Here</a:t>
            </a:r>
            <a:endParaRPr lang="en-CA" dirty="0">
              <a:solidFill>
                <a:schemeClr val="accent1"/>
              </a:solidFill>
            </a:endParaRPr>
          </a:p>
        </p:txBody>
      </p:sp>
      <p:pic>
        <p:nvPicPr>
          <p:cNvPr id="3" name="Picture 2" descr="A black background with white text&#10;&#10;Description automatically generated with low confidence">
            <a:extLst>
              <a:ext uri="{FF2B5EF4-FFF2-40B4-BE49-F238E27FC236}">
                <a16:creationId xmlns:a16="http://schemas.microsoft.com/office/drawing/2014/main" id="{2E68C44E-EA1A-FAE5-B555-183D555D3B13}"/>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1345429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4000" cap="none" dirty="0"/>
            </a:lvl1pPr>
          </a:lstStyle>
          <a:p>
            <a:r>
              <a:rPr lang="en-US" dirty="0"/>
              <a:t>Title Goes Here</a:t>
            </a:r>
          </a:p>
        </p:txBody>
      </p:sp>
      <p:sp>
        <p:nvSpPr>
          <p:cNvPr id="5" name="Content Placeholder 2">
            <a:extLst>
              <a:ext uri="{FF2B5EF4-FFF2-40B4-BE49-F238E27FC236}">
                <a16:creationId xmlns:a16="http://schemas.microsoft.com/office/drawing/2014/main" id="{92BEEA5A-1A11-992E-65CD-8F447834DE2D}"/>
              </a:ext>
            </a:extLst>
          </p:cNvPr>
          <p:cNvSpPr>
            <a:spLocks noGrp="1"/>
          </p:cNvSpPr>
          <p:nvPr>
            <p:ph sz="quarter" idx="10" hasCustomPrompt="1"/>
          </p:nvPr>
        </p:nvSpPr>
        <p:spPr>
          <a:xfrm>
            <a:off x="609600" y="1533524"/>
            <a:ext cx="54102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2">
            <a:extLst>
              <a:ext uri="{FF2B5EF4-FFF2-40B4-BE49-F238E27FC236}">
                <a16:creationId xmlns:a16="http://schemas.microsoft.com/office/drawing/2014/main" id="{F880F5E6-C051-D80E-BDFF-FCB5F471D132}"/>
              </a:ext>
            </a:extLst>
          </p:cNvPr>
          <p:cNvSpPr>
            <a:spLocks noGrp="1"/>
          </p:cNvSpPr>
          <p:nvPr>
            <p:ph sz="quarter" idx="11" hasCustomPrompt="1"/>
          </p:nvPr>
        </p:nvSpPr>
        <p:spPr>
          <a:xfrm>
            <a:off x="6172200" y="1541568"/>
            <a:ext cx="54102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6" descr="A picture containing graphics, font, screenshot, graphic design&#10;&#10;Description automatically generated">
            <a:extLst>
              <a:ext uri="{FF2B5EF4-FFF2-40B4-BE49-F238E27FC236}">
                <a16:creationId xmlns:a16="http://schemas.microsoft.com/office/drawing/2014/main" id="{0345FDAE-F536-12F3-BAF3-A67D49E8FD37}"/>
              </a:ext>
            </a:extLst>
          </p:cNvPr>
          <p:cNvPicPr>
            <a:picLocks noChangeAspect="1"/>
          </p:cNvPicPr>
          <p:nvPr userDrawn="1"/>
        </p:nvPicPr>
        <p:blipFill>
          <a:blip r:embed="rId2"/>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18877037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Text &amp;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192C74-B853-BAC5-CF0E-D36FBCB090B5}"/>
              </a:ext>
            </a:extLst>
          </p:cNvPr>
          <p:cNvSpPr>
            <a:spLocks noGrp="1"/>
          </p:cNvSpPr>
          <p:nvPr>
            <p:ph type="pic" sz="quarter" idx="13"/>
          </p:nvPr>
        </p:nvSpPr>
        <p:spPr>
          <a:xfrm>
            <a:off x="6172200" y="1533524"/>
            <a:ext cx="5410200" cy="4276724"/>
          </a:xfrm>
        </p:spPr>
        <p:txBody>
          <a:bodyPr/>
          <a:lstStyle>
            <a:lvl1pPr marL="0" indent="0">
              <a:buNone/>
              <a:defRPr/>
            </a:lvl1pPr>
          </a:lstStyle>
          <a:p>
            <a:r>
              <a:rPr lang="en-US" dirty="0"/>
              <a:t>Click icon to add picture</a:t>
            </a:r>
            <a:endParaRPr lang="en-CA" dirty="0"/>
          </a:p>
        </p:txBody>
      </p:sp>
      <p:sp>
        <p:nvSpPr>
          <p:cNvPr id="4" name="Content Placeholder 2">
            <a:extLst>
              <a:ext uri="{FF2B5EF4-FFF2-40B4-BE49-F238E27FC236}">
                <a16:creationId xmlns:a16="http://schemas.microsoft.com/office/drawing/2014/main" id="{EAE79C86-C9B1-5A22-562D-7A3EBC00719C}"/>
              </a:ext>
            </a:extLst>
          </p:cNvPr>
          <p:cNvSpPr>
            <a:spLocks noGrp="1"/>
          </p:cNvSpPr>
          <p:nvPr>
            <p:ph sz="quarter" idx="10" hasCustomPrompt="1"/>
          </p:nvPr>
        </p:nvSpPr>
        <p:spPr>
          <a:xfrm>
            <a:off x="609600" y="1533524"/>
            <a:ext cx="54102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4000" cap="none" dirty="0"/>
            </a:lvl1pPr>
          </a:lstStyle>
          <a:p>
            <a:r>
              <a:rPr lang="en-US" dirty="0"/>
              <a:t>Title Goes Here</a:t>
            </a:r>
          </a:p>
        </p:txBody>
      </p:sp>
      <p:pic>
        <p:nvPicPr>
          <p:cNvPr id="7" name="Picture 6" descr="A picture containing graphics, font, screenshot, graphic design&#10;&#10;Description automatically generated">
            <a:extLst>
              <a:ext uri="{FF2B5EF4-FFF2-40B4-BE49-F238E27FC236}">
                <a16:creationId xmlns:a16="http://schemas.microsoft.com/office/drawing/2014/main" id="{E7568B65-0DBC-3E09-5605-9BF5D12FBE10}"/>
              </a:ext>
            </a:extLst>
          </p:cNvPr>
          <p:cNvPicPr>
            <a:picLocks noChangeAspect="1"/>
          </p:cNvPicPr>
          <p:nvPr userDrawn="1"/>
        </p:nvPicPr>
        <p:blipFill>
          <a:blip r:embed="rId2"/>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1231956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967773-F573-7A55-7839-D60EDFBEB235}"/>
              </a:ext>
            </a:extLst>
          </p:cNvPr>
          <p:cNvSpPr>
            <a:spLocks noGrp="1"/>
          </p:cNvSpPr>
          <p:nvPr>
            <p:ph type="pic" sz="quarter" idx="10"/>
          </p:nvPr>
        </p:nvSpPr>
        <p:spPr>
          <a:xfrm>
            <a:off x="0" y="0"/>
            <a:ext cx="12192000" cy="6858000"/>
          </a:xfrm>
        </p:spPr>
        <p:txBody>
          <a:bodyPr/>
          <a:lstStyle>
            <a:lvl1pPr marL="0" indent="0">
              <a:buNone/>
              <a:defRPr/>
            </a:lvl1pPr>
          </a:lstStyle>
          <a:p>
            <a:r>
              <a:rPr lang="en-US" dirty="0"/>
              <a:t>Click icon to add picture</a:t>
            </a:r>
            <a:endParaRPr lang="en-CA" dirty="0"/>
          </a:p>
        </p:txBody>
      </p:sp>
      <p:sp>
        <p:nvSpPr>
          <p:cNvPr id="4" name="Title 1">
            <a:extLst>
              <a:ext uri="{FF2B5EF4-FFF2-40B4-BE49-F238E27FC236}">
                <a16:creationId xmlns:a16="http://schemas.microsoft.com/office/drawing/2014/main" id="{33154506-712F-CB49-5377-850426A0E6ED}"/>
              </a:ext>
            </a:extLst>
          </p:cNvPr>
          <p:cNvSpPr>
            <a:spLocks noGrp="1"/>
          </p:cNvSpPr>
          <p:nvPr>
            <p:ph type="title" hasCustomPrompt="1"/>
          </p:nvPr>
        </p:nvSpPr>
        <p:spPr>
          <a:xfrm>
            <a:off x="6932815" y="2857500"/>
            <a:ext cx="4627418" cy="1143000"/>
          </a:xfrm>
        </p:spPr>
        <p:txBody>
          <a:bodyPr>
            <a:noAutofit/>
          </a:bodyPr>
          <a:lstStyle>
            <a:lvl1pPr>
              <a:defRPr lang="en-US" sz="3200" cap="none" dirty="0">
                <a:solidFill>
                  <a:schemeClr val="tx2"/>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a:t>This would be text overlay on a full slide photo. Make sure to switch the colour to white text if the image is dark, and clear space is available so the text is readable. Bold or unbold as necessary.</a:t>
            </a:r>
            <a:endParaRPr lang="en-US" dirty="0"/>
          </a:p>
        </p:txBody>
      </p:sp>
    </p:spTree>
    <p:extLst>
      <p:ext uri="{BB962C8B-B14F-4D97-AF65-F5344CB8AC3E}">
        <p14:creationId xmlns:p14="http://schemas.microsoft.com/office/powerpoint/2010/main" val="3070626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reak or Activity">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691465"/>
            <a:ext cx="6815667" cy="52181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609600" y="695325"/>
            <a:ext cx="4011084" cy="5218141"/>
          </a:xfrm>
          <a:prstGeom prst="rect">
            <a:avLst/>
          </a:prstGeom>
          <a:solidFill>
            <a:schemeClr val="accent1"/>
          </a:solidFill>
        </p:spPr>
        <p:txBody>
          <a:bodyPr anchor="ctr">
            <a:normAutofit/>
          </a:bodyPr>
          <a:lstStyle>
            <a:lvl1pPr marL="0" indent="0" algn="ctr">
              <a:buNone/>
              <a:defRPr sz="4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pic>
        <p:nvPicPr>
          <p:cNvPr id="5" name="Picture 4" descr="A black background with white text&#10;&#10;Description automatically generated with low confidence">
            <a:extLst>
              <a:ext uri="{FF2B5EF4-FFF2-40B4-BE49-F238E27FC236}">
                <a16:creationId xmlns:a16="http://schemas.microsoft.com/office/drawing/2014/main" id="{3B5B9FDE-E991-973F-4A12-9FAAA0F73547}"/>
              </a:ext>
            </a:extLst>
          </p:cNvPr>
          <p:cNvPicPr>
            <a:picLocks noChangeAspect="1"/>
          </p:cNvPicPr>
          <p:nvPr userDrawn="1"/>
        </p:nvPicPr>
        <p:blipFill>
          <a:blip r:embed="rId2"/>
          <a:stretch>
            <a:fillRect/>
          </a:stretch>
        </p:blipFill>
        <p:spPr>
          <a:xfrm>
            <a:off x="340822" y="6084917"/>
            <a:ext cx="2743202" cy="750540"/>
          </a:xfrm>
          <a:prstGeom prst="rect">
            <a:avLst/>
          </a:prstGeom>
        </p:spPr>
      </p:pic>
      <p:pic>
        <p:nvPicPr>
          <p:cNvPr id="9" name="Picture 8" descr="A picture containing graphics, font, screenshot, graphic design&#10;&#10;Description automatically generated">
            <a:extLst>
              <a:ext uri="{FF2B5EF4-FFF2-40B4-BE49-F238E27FC236}">
                <a16:creationId xmlns:a16="http://schemas.microsoft.com/office/drawing/2014/main" id="{2C2D462E-4CAF-683B-7B7C-E717F8F864B9}"/>
              </a:ext>
            </a:extLst>
          </p:cNvPr>
          <p:cNvPicPr>
            <a:picLocks noChangeAspect="1"/>
          </p:cNvPicPr>
          <p:nvPr userDrawn="1"/>
        </p:nvPicPr>
        <p:blipFill>
          <a:blip r:embed="rId3"/>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129198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4" name="Rectangle 3"/>
          <p:cNvSpPr/>
          <p:nvPr userDrawn="1"/>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descr="A black background with white text&#10;&#10;Description automatically generated with low confidence">
            <a:extLst>
              <a:ext uri="{FF2B5EF4-FFF2-40B4-BE49-F238E27FC236}">
                <a16:creationId xmlns:a16="http://schemas.microsoft.com/office/drawing/2014/main" id="{D0310B02-AC04-8175-3F8E-929EBFFA8CFD}"/>
              </a:ext>
            </a:extLst>
          </p:cNvPr>
          <p:cNvPicPr>
            <a:picLocks noChangeAspect="1"/>
          </p:cNvPicPr>
          <p:nvPr userDrawn="1"/>
        </p:nvPicPr>
        <p:blipFill>
          <a:blip r:embed="rId2"/>
          <a:stretch>
            <a:fillRect/>
          </a:stretch>
        </p:blipFill>
        <p:spPr>
          <a:xfrm>
            <a:off x="340822" y="6084917"/>
            <a:ext cx="2743202" cy="750540"/>
          </a:xfrm>
          <a:prstGeom prst="rect">
            <a:avLst/>
          </a:prstGeom>
        </p:spPr>
      </p:pic>
      <p:sp>
        <p:nvSpPr>
          <p:cNvPr id="2" name="TextBox 1">
            <a:extLst>
              <a:ext uri="{FF2B5EF4-FFF2-40B4-BE49-F238E27FC236}">
                <a16:creationId xmlns:a16="http://schemas.microsoft.com/office/drawing/2014/main" id="{C5F6EA99-5F59-CC12-55BD-E0F2273163BD}"/>
              </a:ext>
            </a:extLst>
          </p:cNvPr>
          <p:cNvSpPr txBox="1"/>
          <p:nvPr userDrawn="1"/>
        </p:nvSpPr>
        <p:spPr>
          <a:xfrm>
            <a:off x="1168400" y="4475684"/>
            <a:ext cx="8394700" cy="584775"/>
          </a:xfrm>
          <a:prstGeom prst="rect">
            <a:avLst/>
          </a:prstGeom>
          <a:noFill/>
        </p:spPr>
        <p:txBody>
          <a:bodyPr wrap="square" rtlCol="0">
            <a:spAutoFit/>
          </a:bodyPr>
          <a:lstStyle/>
          <a:p>
            <a:r>
              <a:rPr lang="en-US" sz="3200" b="1" dirty="0">
                <a:solidFill>
                  <a:schemeClr val="accent1"/>
                </a:solidFill>
              </a:rPr>
              <a:t>Presenters</a:t>
            </a:r>
            <a:endParaRPr lang="en-CA" sz="3200" b="1" dirty="0">
              <a:solidFill>
                <a:schemeClr val="accent1"/>
              </a:solidFill>
            </a:endParaRPr>
          </a:p>
        </p:txBody>
      </p:sp>
      <p:cxnSp>
        <p:nvCxnSpPr>
          <p:cNvPr id="5" name="Straight Connector 4">
            <a:extLst>
              <a:ext uri="{FF2B5EF4-FFF2-40B4-BE49-F238E27FC236}">
                <a16:creationId xmlns:a16="http://schemas.microsoft.com/office/drawing/2014/main" id="{113754E6-4958-8DDC-D363-8DEC47D2EC55}"/>
              </a:ext>
            </a:extLst>
          </p:cNvPr>
          <p:cNvCxnSpPr>
            <a:cxnSpLocks/>
          </p:cNvCxnSpPr>
          <p:nvPr userDrawn="1"/>
        </p:nvCxnSpPr>
        <p:spPr>
          <a:xfrm>
            <a:off x="1282700" y="4343400"/>
            <a:ext cx="9652004"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8" name="Picture Placeholder 6">
            <a:extLst>
              <a:ext uri="{FF2B5EF4-FFF2-40B4-BE49-F238E27FC236}">
                <a16:creationId xmlns:a16="http://schemas.microsoft.com/office/drawing/2014/main" id="{172901BB-CC37-B36A-AFEC-75194C8735D6}"/>
              </a:ext>
            </a:extLst>
          </p:cNvPr>
          <p:cNvSpPr>
            <a:spLocks noGrp="1"/>
          </p:cNvSpPr>
          <p:nvPr>
            <p:ph type="pic" sz="quarter" idx="10"/>
          </p:nvPr>
        </p:nvSpPr>
        <p:spPr>
          <a:xfrm>
            <a:off x="1282700" y="1884812"/>
            <a:ext cx="1701800" cy="2082800"/>
          </a:xfrm>
        </p:spPr>
        <p:txBody>
          <a:bodyPr/>
          <a:lstStyle/>
          <a:p>
            <a:endParaRPr lang="en-CA"/>
          </a:p>
        </p:txBody>
      </p:sp>
      <p:sp>
        <p:nvSpPr>
          <p:cNvPr id="9" name="Picture Placeholder 6">
            <a:extLst>
              <a:ext uri="{FF2B5EF4-FFF2-40B4-BE49-F238E27FC236}">
                <a16:creationId xmlns:a16="http://schemas.microsoft.com/office/drawing/2014/main" id="{D3CFA2A0-0C26-DC16-E57C-7D340C0BFAD7}"/>
              </a:ext>
            </a:extLst>
          </p:cNvPr>
          <p:cNvSpPr>
            <a:spLocks noGrp="1"/>
          </p:cNvSpPr>
          <p:nvPr>
            <p:ph type="pic" sz="quarter" idx="11"/>
          </p:nvPr>
        </p:nvSpPr>
        <p:spPr>
          <a:xfrm>
            <a:off x="3276600" y="1884812"/>
            <a:ext cx="1701800" cy="2082800"/>
          </a:xfrm>
        </p:spPr>
        <p:txBody>
          <a:bodyPr/>
          <a:lstStyle/>
          <a:p>
            <a:endParaRPr lang="en-CA"/>
          </a:p>
        </p:txBody>
      </p:sp>
      <p:sp>
        <p:nvSpPr>
          <p:cNvPr id="10" name="Picture Placeholder 6">
            <a:extLst>
              <a:ext uri="{FF2B5EF4-FFF2-40B4-BE49-F238E27FC236}">
                <a16:creationId xmlns:a16="http://schemas.microsoft.com/office/drawing/2014/main" id="{6DA43D34-1C82-31AC-2CEC-6163A3130146}"/>
              </a:ext>
            </a:extLst>
          </p:cNvPr>
          <p:cNvSpPr>
            <a:spLocks noGrp="1"/>
          </p:cNvSpPr>
          <p:nvPr>
            <p:ph type="pic" sz="quarter" idx="12"/>
          </p:nvPr>
        </p:nvSpPr>
        <p:spPr>
          <a:xfrm>
            <a:off x="5270500" y="1884812"/>
            <a:ext cx="1701800" cy="2082800"/>
          </a:xfrm>
        </p:spPr>
        <p:txBody>
          <a:bodyPr/>
          <a:lstStyle/>
          <a:p>
            <a:endParaRPr lang="en-CA"/>
          </a:p>
        </p:txBody>
      </p:sp>
      <p:sp>
        <p:nvSpPr>
          <p:cNvPr id="11" name="Picture Placeholder 6">
            <a:extLst>
              <a:ext uri="{FF2B5EF4-FFF2-40B4-BE49-F238E27FC236}">
                <a16:creationId xmlns:a16="http://schemas.microsoft.com/office/drawing/2014/main" id="{B68C0428-5B67-7C66-51C8-47153BADDF16}"/>
              </a:ext>
            </a:extLst>
          </p:cNvPr>
          <p:cNvSpPr>
            <a:spLocks noGrp="1"/>
          </p:cNvSpPr>
          <p:nvPr>
            <p:ph type="pic" sz="quarter" idx="13"/>
          </p:nvPr>
        </p:nvSpPr>
        <p:spPr>
          <a:xfrm>
            <a:off x="7251702" y="1884812"/>
            <a:ext cx="1701800" cy="2082800"/>
          </a:xfrm>
        </p:spPr>
        <p:txBody>
          <a:bodyPr/>
          <a:lstStyle/>
          <a:p>
            <a:endParaRPr lang="en-CA"/>
          </a:p>
        </p:txBody>
      </p:sp>
      <p:sp>
        <p:nvSpPr>
          <p:cNvPr id="12" name="Picture Placeholder 6">
            <a:extLst>
              <a:ext uri="{FF2B5EF4-FFF2-40B4-BE49-F238E27FC236}">
                <a16:creationId xmlns:a16="http://schemas.microsoft.com/office/drawing/2014/main" id="{1E76AD57-F608-7C74-C726-1B9D4EDA70F1}"/>
              </a:ext>
            </a:extLst>
          </p:cNvPr>
          <p:cNvSpPr>
            <a:spLocks noGrp="1"/>
          </p:cNvSpPr>
          <p:nvPr>
            <p:ph type="pic" sz="quarter" idx="14"/>
          </p:nvPr>
        </p:nvSpPr>
        <p:spPr>
          <a:xfrm>
            <a:off x="9232904" y="1884812"/>
            <a:ext cx="1701800" cy="2082800"/>
          </a:xfrm>
        </p:spPr>
        <p:txBody>
          <a:bodyPr/>
          <a:lstStyle/>
          <a:p>
            <a:endParaRPr lang="en-CA"/>
          </a:p>
        </p:txBody>
      </p:sp>
    </p:spTree>
    <p:extLst>
      <p:ext uri="{BB962C8B-B14F-4D97-AF65-F5344CB8AC3E}">
        <p14:creationId xmlns:p14="http://schemas.microsoft.com/office/powerpoint/2010/main" val="9198210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Break 1 -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1EF025-8022-84EA-C9C3-5EDF22CDFF7B}"/>
              </a:ext>
            </a:extLst>
          </p:cNvPr>
          <p:cNvSpPr/>
          <p:nvPr userDrawn="1"/>
        </p:nvSpPr>
        <p:spPr>
          <a:xfrm>
            <a:off x="0" y="-1"/>
            <a:ext cx="12192000" cy="6012000"/>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32386"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9" name="Picture 8">
            <a:extLst>
              <a:ext uri="{FF2B5EF4-FFF2-40B4-BE49-F238E27FC236}">
                <a16:creationId xmlns:a16="http://schemas.microsoft.com/office/drawing/2014/main" id="{DEF62149-BB63-75C5-22C7-690BE7F99C43}"/>
              </a:ext>
            </a:extLst>
          </p:cNvPr>
          <p:cNvPicPr>
            <a:picLocks noChangeAspect="1"/>
          </p:cNvPicPr>
          <p:nvPr/>
        </p:nvPicPr>
        <p:blipFill>
          <a:blip r:embed="rId2">
            <a:alphaModFix amt="5000"/>
          </a:blip>
          <a:srcRect/>
          <a:stretch/>
        </p:blipFill>
        <p:spPr>
          <a:xfrm>
            <a:off x="5979927" y="-43090"/>
            <a:ext cx="6349926" cy="6349926"/>
          </a:xfrm>
          <a:prstGeom prst="rect">
            <a:avLst/>
          </a:prstGeom>
        </p:spPr>
      </p:pic>
      <p:pic>
        <p:nvPicPr>
          <p:cNvPr id="3" name="Picture 2" descr="A picture containing graphics, font, screenshot, graphic design&#10;&#10;Description automatically generated">
            <a:extLst>
              <a:ext uri="{FF2B5EF4-FFF2-40B4-BE49-F238E27FC236}">
                <a16:creationId xmlns:a16="http://schemas.microsoft.com/office/drawing/2014/main" id="{303ADD03-53B7-E0AD-CDFF-3C84B5DB19ED}"/>
              </a:ext>
            </a:extLst>
          </p:cNvPr>
          <p:cNvPicPr>
            <a:picLocks noChangeAspect="1"/>
          </p:cNvPicPr>
          <p:nvPr userDrawn="1"/>
        </p:nvPicPr>
        <p:blipFill>
          <a:blip r:embed="rId3"/>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4267268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Break 1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7" name="Picture 6">
            <a:extLst>
              <a:ext uri="{FF2B5EF4-FFF2-40B4-BE49-F238E27FC236}">
                <a16:creationId xmlns:a16="http://schemas.microsoft.com/office/drawing/2014/main" id="{B6E312F7-A003-F6C1-4294-214D172CD497}"/>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5" name="Picture 4" descr="A picture containing graphics, font, screenshot, graphic design&#10;&#10;Description automatically generated">
            <a:extLst>
              <a:ext uri="{FF2B5EF4-FFF2-40B4-BE49-F238E27FC236}">
                <a16:creationId xmlns:a16="http://schemas.microsoft.com/office/drawing/2014/main" id="{B6F0972E-0B1C-CEB5-F8B3-5CBE588AA31F}"/>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852959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Break 1 - Oran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5" name="Picture 4">
            <a:extLst>
              <a:ext uri="{FF2B5EF4-FFF2-40B4-BE49-F238E27FC236}">
                <a16:creationId xmlns:a16="http://schemas.microsoft.com/office/drawing/2014/main" id="{82EACBC7-C845-794E-6799-752FA14C7CA9}"/>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7" name="Picture 6" descr="A picture containing graphics, font, screenshot, graphic design&#10;&#10;Description automatically generated">
            <a:extLst>
              <a:ext uri="{FF2B5EF4-FFF2-40B4-BE49-F238E27FC236}">
                <a16:creationId xmlns:a16="http://schemas.microsoft.com/office/drawing/2014/main" id="{988FE535-0A71-C8D3-8ECB-9C75453592AD}"/>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1076840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Break 1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5" name="Picture 4">
            <a:extLst>
              <a:ext uri="{FF2B5EF4-FFF2-40B4-BE49-F238E27FC236}">
                <a16:creationId xmlns:a16="http://schemas.microsoft.com/office/drawing/2014/main" id="{82EACBC7-C845-794E-6799-752FA14C7CA9}"/>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7" name="Picture 6" descr="A picture containing graphics, font, screenshot, graphic design&#10;&#10;Description automatically generated">
            <a:extLst>
              <a:ext uri="{FF2B5EF4-FFF2-40B4-BE49-F238E27FC236}">
                <a16:creationId xmlns:a16="http://schemas.microsoft.com/office/drawing/2014/main" id="{9598295A-8E6B-7935-F3E2-8282BC9DC912}"/>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9570593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Break 1 -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41613B"/>
              </a:solidFill>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5" name="Picture 4">
            <a:extLst>
              <a:ext uri="{FF2B5EF4-FFF2-40B4-BE49-F238E27FC236}">
                <a16:creationId xmlns:a16="http://schemas.microsoft.com/office/drawing/2014/main" id="{82EACBC7-C845-794E-6799-752FA14C7CA9}"/>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7" name="Picture 6" descr="A picture containing graphics, font, screenshot, graphic design&#10;&#10;Description automatically generated">
            <a:extLst>
              <a:ext uri="{FF2B5EF4-FFF2-40B4-BE49-F238E27FC236}">
                <a16:creationId xmlns:a16="http://schemas.microsoft.com/office/drawing/2014/main" id="{BA74D52C-E411-BDB6-CF43-C339BB9760AB}"/>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17595064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Break 2 - Whit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pic>
        <p:nvPicPr>
          <p:cNvPr id="5" name="Picture 4" descr="A logo of a tree&#10;&#10;Description automatically generated with low confidence">
            <a:extLst>
              <a:ext uri="{FF2B5EF4-FFF2-40B4-BE49-F238E27FC236}">
                <a16:creationId xmlns:a16="http://schemas.microsoft.com/office/drawing/2014/main" id="{25F404EC-8009-E354-7F44-8CEB48036F01}"/>
              </a:ext>
            </a:extLst>
          </p:cNvPr>
          <p:cNvPicPr>
            <a:picLocks noChangeAspect="1"/>
          </p:cNvPicPr>
          <p:nvPr/>
        </p:nvPicPr>
        <p:blipFill>
          <a:blip r:embed="rId8">
            <a:alphaModFix amt="5000"/>
          </a:blip>
          <a:stretch>
            <a:fill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620" cy="1143000"/>
          </a:xfrm>
        </p:spPr>
        <p:txBody>
          <a:bodyPr>
            <a:noAutofit/>
          </a:bodyPr>
          <a:lstStyle>
            <a:lvl1pPr>
              <a:defRPr lang="en-US" sz="4000" b="1" cap="none" dirty="0"/>
            </a:lvl1pPr>
          </a:lstStyle>
          <a:p>
            <a:r>
              <a:rPr lang="en-US" dirty="0"/>
              <a:t>Section Break Slide</a:t>
            </a:r>
          </a:p>
        </p:txBody>
      </p:sp>
    </p:spTree>
    <p:extLst>
      <p:ext uri="{BB962C8B-B14F-4D97-AF65-F5344CB8AC3E}">
        <p14:creationId xmlns:p14="http://schemas.microsoft.com/office/powerpoint/2010/main" val="37961785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Break 2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userDrawn="1"/>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25600488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Break 2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1297540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ection Break 2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1781208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Break 2 -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428182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3600" cap="none" dirty="0"/>
            </a:lvl1pPr>
          </a:lstStyle>
          <a:p>
            <a:r>
              <a:rPr lang="en-US" dirty="0"/>
              <a:t>Title Goes Here</a:t>
            </a:r>
          </a:p>
        </p:txBody>
      </p:sp>
      <p:sp>
        <p:nvSpPr>
          <p:cNvPr id="3" name="Content Placeholder 2">
            <a:extLst>
              <a:ext uri="{FF2B5EF4-FFF2-40B4-BE49-F238E27FC236}">
                <a16:creationId xmlns:a16="http://schemas.microsoft.com/office/drawing/2014/main" id="{BEF7BF81-20D7-5300-44EE-D0C9C2BA9BF7}"/>
              </a:ext>
            </a:extLst>
          </p:cNvPr>
          <p:cNvSpPr>
            <a:spLocks noGrp="1"/>
          </p:cNvSpPr>
          <p:nvPr>
            <p:ph sz="half" idx="1" hasCustomPrompt="1"/>
          </p:nvPr>
        </p:nvSpPr>
        <p:spPr>
          <a:xfrm>
            <a:off x="838200" y="1825625"/>
            <a:ext cx="5181600" cy="4351338"/>
          </a:xfrm>
        </p:spPr>
        <p:txBody>
          <a:bodyPr/>
          <a:lstStyle>
            <a:lvl1pPr>
              <a:defRPr>
                <a:solidFill>
                  <a:schemeClr val="accent3"/>
                </a:solidFill>
              </a:defRPr>
            </a:lvl1pPr>
            <a:lvl2pPr>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Subtitle 1</a:t>
            </a:r>
          </a:p>
          <a:p>
            <a:pPr lvl="1"/>
            <a:r>
              <a:rPr lang="en-US" dirty="0"/>
              <a:t>This will be body text</a:t>
            </a:r>
          </a:p>
          <a:p>
            <a:pPr lvl="2"/>
            <a:r>
              <a:rPr lang="en-US" dirty="0"/>
              <a:t>Text Third level</a:t>
            </a:r>
          </a:p>
          <a:p>
            <a:pPr lvl="3"/>
            <a:r>
              <a:rPr lang="en-US" dirty="0"/>
              <a:t>Text Fourth level</a:t>
            </a:r>
          </a:p>
          <a:p>
            <a:pPr lvl="4"/>
            <a:r>
              <a:rPr lang="en-US" dirty="0"/>
              <a:t>Text Fifth level</a:t>
            </a:r>
          </a:p>
        </p:txBody>
      </p:sp>
      <p:sp>
        <p:nvSpPr>
          <p:cNvPr id="4" name="Content Placeholder 3">
            <a:extLst>
              <a:ext uri="{FF2B5EF4-FFF2-40B4-BE49-F238E27FC236}">
                <a16:creationId xmlns:a16="http://schemas.microsoft.com/office/drawing/2014/main" id="{52518374-A64B-4465-9FE4-C81A6AB09E14}"/>
              </a:ext>
            </a:extLst>
          </p:cNvPr>
          <p:cNvSpPr>
            <a:spLocks noGrp="1"/>
          </p:cNvSpPr>
          <p:nvPr>
            <p:ph sz="half" idx="2" hasCustomPrompt="1"/>
          </p:nvPr>
        </p:nvSpPr>
        <p:spPr>
          <a:xfrm>
            <a:off x="6172200" y="1825625"/>
            <a:ext cx="5181600" cy="4351338"/>
          </a:xfrm>
        </p:spPr>
        <p:txBody>
          <a:bodyPr/>
          <a:lstStyle>
            <a:lvl1pPr>
              <a:defRPr>
                <a:solidFill>
                  <a:schemeClr val="accent3"/>
                </a:solidFill>
              </a:defRPr>
            </a:lvl1pPr>
            <a:lvl2pPr>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Subtitle 2</a:t>
            </a:r>
          </a:p>
          <a:p>
            <a:pPr lvl="1"/>
            <a:r>
              <a:rPr lang="en-US" dirty="0"/>
              <a:t>This will be body text</a:t>
            </a:r>
          </a:p>
          <a:p>
            <a:pPr lvl="2"/>
            <a:r>
              <a:rPr lang="en-US" dirty="0"/>
              <a:t>Text Third level</a:t>
            </a:r>
          </a:p>
          <a:p>
            <a:pPr lvl="3"/>
            <a:r>
              <a:rPr lang="en-US" dirty="0"/>
              <a:t>Text Fourth level</a:t>
            </a:r>
          </a:p>
          <a:p>
            <a:pPr lvl="4"/>
            <a:r>
              <a:rPr lang="en-US" dirty="0"/>
              <a:t>Text Fifth level</a:t>
            </a:r>
          </a:p>
          <a:p>
            <a:pPr lvl="4"/>
            <a:endParaRPr lang="en-US" dirty="0"/>
          </a:p>
        </p:txBody>
      </p:sp>
      <p:sp>
        <p:nvSpPr>
          <p:cNvPr id="5" name="Date Placeholder 4">
            <a:extLst>
              <a:ext uri="{FF2B5EF4-FFF2-40B4-BE49-F238E27FC236}">
                <a16:creationId xmlns:a16="http://schemas.microsoft.com/office/drawing/2014/main" id="{555954E5-D843-F190-20B4-B4ABD6706E40}"/>
              </a:ext>
            </a:extLst>
          </p:cNvPr>
          <p:cNvSpPr>
            <a:spLocks noGrp="1"/>
          </p:cNvSpPr>
          <p:nvPr>
            <p:ph type="dt" sz="half" idx="10"/>
          </p:nvPr>
        </p:nvSpPr>
        <p:spPr>
          <a:xfrm>
            <a:off x="7722524" y="63643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A58C74-1400-B245-8536-3F2123247807}" type="datetime4">
              <a:rPr lang="en-CA" smtClean="0"/>
              <a:pPr/>
              <a:t>November 7, 2023</a:t>
            </a:fld>
            <a:endParaRPr lang="en-US" dirty="0"/>
          </a:p>
        </p:txBody>
      </p:sp>
      <p:sp>
        <p:nvSpPr>
          <p:cNvPr id="7" name="Slide Number Placeholder 6">
            <a:extLst>
              <a:ext uri="{FF2B5EF4-FFF2-40B4-BE49-F238E27FC236}">
                <a16:creationId xmlns:a16="http://schemas.microsoft.com/office/drawing/2014/main" id="{8CAEFE96-6BA4-868C-DB2F-69EC814C3799}"/>
              </a:ext>
            </a:extLst>
          </p:cNvPr>
          <p:cNvSpPr>
            <a:spLocks noGrp="1"/>
          </p:cNvSpPr>
          <p:nvPr>
            <p:ph type="sldNum" sz="quarter" idx="12"/>
          </p:nvPr>
        </p:nvSpPr>
        <p:spPr>
          <a:xfrm>
            <a:off x="10465724" y="6356350"/>
            <a:ext cx="88807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F2CE172-1C04-9444-8E1C-DCF4B9F9BB98}" type="slidenum">
              <a:rPr lang="en-US" smtClean="0"/>
              <a:pPr/>
              <a:t>‹#›</a:t>
            </a:fld>
            <a:endParaRPr lang="en-US" dirty="0"/>
          </a:p>
        </p:txBody>
      </p:sp>
      <p:pic>
        <p:nvPicPr>
          <p:cNvPr id="13" name="Picture 12" descr="A picture containing graphics, font, screenshot, graphic design&#10;&#10;Description automatically generated">
            <a:extLst>
              <a:ext uri="{FF2B5EF4-FFF2-40B4-BE49-F238E27FC236}">
                <a16:creationId xmlns:a16="http://schemas.microsoft.com/office/drawing/2014/main" id="{C7402E64-D48A-2D9A-8AE2-B5E725B8ED17}"/>
              </a:ext>
            </a:extLst>
          </p:cNvPr>
          <p:cNvPicPr>
            <a:picLocks noChangeAspect="1"/>
          </p:cNvPicPr>
          <p:nvPr userDrawn="1"/>
        </p:nvPicPr>
        <p:blipFill>
          <a:blip r:embed="rId2"/>
          <a:stretch>
            <a:fillRect/>
          </a:stretch>
        </p:blipFill>
        <p:spPr>
          <a:xfrm>
            <a:off x="484909" y="6188190"/>
            <a:ext cx="2306782" cy="630242"/>
          </a:xfrm>
          <a:prstGeom prst="rect">
            <a:avLst/>
          </a:prstGeom>
        </p:spPr>
      </p:pic>
    </p:spTree>
    <p:extLst>
      <p:ext uri="{BB962C8B-B14F-4D97-AF65-F5344CB8AC3E}">
        <p14:creationId xmlns:p14="http://schemas.microsoft.com/office/powerpoint/2010/main" val="4347881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Break 2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6"/>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117505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3600" cap="none" dirty="0"/>
            </a:lvl1pPr>
          </a:lstStyle>
          <a:p>
            <a:r>
              <a:rPr lang="en-US" dirty="0"/>
              <a:t>Title Goes Here</a:t>
            </a:r>
          </a:p>
        </p:txBody>
      </p:sp>
      <p:sp>
        <p:nvSpPr>
          <p:cNvPr id="3" name="Content Placeholder 2">
            <a:extLst>
              <a:ext uri="{FF2B5EF4-FFF2-40B4-BE49-F238E27FC236}">
                <a16:creationId xmlns:a16="http://schemas.microsoft.com/office/drawing/2014/main" id="{BEF7BF81-20D7-5300-44EE-D0C9C2BA9BF7}"/>
              </a:ext>
            </a:extLst>
          </p:cNvPr>
          <p:cNvSpPr>
            <a:spLocks noGrp="1"/>
          </p:cNvSpPr>
          <p:nvPr>
            <p:ph sz="half" idx="1" hasCustomPrompt="1"/>
          </p:nvPr>
        </p:nvSpPr>
        <p:spPr>
          <a:xfrm>
            <a:off x="838200" y="1825625"/>
            <a:ext cx="10515600" cy="4351338"/>
          </a:xfrm>
        </p:spPr>
        <p:txBody>
          <a:bodyPr/>
          <a:lstStyle>
            <a:lvl1pPr>
              <a:defRPr>
                <a:solidFill>
                  <a:schemeClr val="accent3"/>
                </a:solidFill>
              </a:defRPr>
            </a:lvl1pPr>
            <a:lvl2pPr>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Subtitle 1</a:t>
            </a:r>
          </a:p>
          <a:p>
            <a:pPr lvl="1"/>
            <a:r>
              <a:rPr lang="en-US" dirty="0"/>
              <a:t>This will be body text</a:t>
            </a:r>
          </a:p>
          <a:p>
            <a:pPr lvl="2"/>
            <a:r>
              <a:rPr lang="en-US" dirty="0"/>
              <a:t>Text Third level</a:t>
            </a:r>
          </a:p>
          <a:p>
            <a:pPr lvl="3"/>
            <a:r>
              <a:rPr lang="en-US" dirty="0"/>
              <a:t>Text Fourth level</a:t>
            </a:r>
          </a:p>
          <a:p>
            <a:pPr lvl="4"/>
            <a:r>
              <a:rPr lang="en-US" dirty="0"/>
              <a:t>Text Fifth level</a:t>
            </a:r>
          </a:p>
        </p:txBody>
      </p:sp>
      <p:sp>
        <p:nvSpPr>
          <p:cNvPr id="5" name="Date Placeholder 4">
            <a:extLst>
              <a:ext uri="{FF2B5EF4-FFF2-40B4-BE49-F238E27FC236}">
                <a16:creationId xmlns:a16="http://schemas.microsoft.com/office/drawing/2014/main" id="{555954E5-D843-F190-20B4-B4ABD6706E40}"/>
              </a:ext>
            </a:extLst>
          </p:cNvPr>
          <p:cNvSpPr>
            <a:spLocks noGrp="1"/>
          </p:cNvSpPr>
          <p:nvPr>
            <p:ph type="dt" sz="half" idx="10"/>
          </p:nvPr>
        </p:nvSpPr>
        <p:spPr>
          <a:xfrm>
            <a:off x="7722524" y="63643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A58C74-1400-B245-8536-3F2123247807}" type="datetime4">
              <a:rPr lang="en-CA" smtClean="0"/>
              <a:pPr/>
              <a:t>November 7, 2023</a:t>
            </a:fld>
            <a:endParaRPr lang="en-US" dirty="0"/>
          </a:p>
        </p:txBody>
      </p:sp>
      <p:sp>
        <p:nvSpPr>
          <p:cNvPr id="7" name="Slide Number Placeholder 6">
            <a:extLst>
              <a:ext uri="{FF2B5EF4-FFF2-40B4-BE49-F238E27FC236}">
                <a16:creationId xmlns:a16="http://schemas.microsoft.com/office/drawing/2014/main" id="{8CAEFE96-6BA4-868C-DB2F-69EC814C3799}"/>
              </a:ext>
            </a:extLst>
          </p:cNvPr>
          <p:cNvSpPr>
            <a:spLocks noGrp="1"/>
          </p:cNvSpPr>
          <p:nvPr>
            <p:ph type="sldNum" sz="quarter" idx="12"/>
          </p:nvPr>
        </p:nvSpPr>
        <p:spPr>
          <a:xfrm>
            <a:off x="10465724" y="6356350"/>
            <a:ext cx="88807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F2CE172-1C04-9444-8E1C-DCF4B9F9BB98}" type="slidenum">
              <a:rPr lang="en-US" smtClean="0"/>
              <a:pPr/>
              <a:t>‹#›</a:t>
            </a:fld>
            <a:endParaRPr lang="en-US" dirty="0"/>
          </a:p>
        </p:txBody>
      </p:sp>
      <p:pic>
        <p:nvPicPr>
          <p:cNvPr id="13" name="Picture 12" descr="A picture containing graphics, font, screenshot, graphic design&#10;&#10;Description automatically generated">
            <a:extLst>
              <a:ext uri="{FF2B5EF4-FFF2-40B4-BE49-F238E27FC236}">
                <a16:creationId xmlns:a16="http://schemas.microsoft.com/office/drawing/2014/main" id="{C7402E64-D48A-2D9A-8AE2-B5E725B8ED17}"/>
              </a:ext>
            </a:extLst>
          </p:cNvPr>
          <p:cNvPicPr>
            <a:picLocks noChangeAspect="1"/>
          </p:cNvPicPr>
          <p:nvPr userDrawn="1"/>
        </p:nvPicPr>
        <p:blipFill>
          <a:blip r:embed="rId2"/>
          <a:stretch>
            <a:fillRect/>
          </a:stretch>
        </p:blipFill>
        <p:spPr>
          <a:xfrm>
            <a:off x="501535" y="6188190"/>
            <a:ext cx="2306782" cy="630242"/>
          </a:xfrm>
          <a:prstGeom prst="rect">
            <a:avLst/>
          </a:prstGeom>
        </p:spPr>
      </p:pic>
    </p:spTree>
    <p:extLst>
      <p:ext uri="{BB962C8B-B14F-4D97-AF65-F5344CB8AC3E}">
        <p14:creationId xmlns:p14="http://schemas.microsoft.com/office/powerpoint/2010/main" val="420201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ntent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3600" cap="none" dirty="0"/>
            </a:lvl1pPr>
          </a:lstStyle>
          <a:p>
            <a:r>
              <a:rPr lang="en-US" dirty="0"/>
              <a:t>Title Goes Here</a:t>
            </a:r>
          </a:p>
        </p:txBody>
      </p:sp>
      <p:sp>
        <p:nvSpPr>
          <p:cNvPr id="3" name="Content Placeholder 2">
            <a:extLst>
              <a:ext uri="{FF2B5EF4-FFF2-40B4-BE49-F238E27FC236}">
                <a16:creationId xmlns:a16="http://schemas.microsoft.com/office/drawing/2014/main" id="{BEF7BF81-20D7-5300-44EE-D0C9C2BA9BF7}"/>
              </a:ext>
            </a:extLst>
          </p:cNvPr>
          <p:cNvSpPr>
            <a:spLocks noGrp="1"/>
          </p:cNvSpPr>
          <p:nvPr>
            <p:ph sz="half" idx="1" hasCustomPrompt="1"/>
          </p:nvPr>
        </p:nvSpPr>
        <p:spPr>
          <a:xfrm>
            <a:off x="6417424" y="1825625"/>
            <a:ext cx="5164975" cy="3801970"/>
          </a:xfrm>
        </p:spPr>
        <p:txBody>
          <a:bodyPr/>
          <a:lstStyle>
            <a:lvl1pPr>
              <a:defRPr>
                <a:solidFill>
                  <a:schemeClr val="accent3"/>
                </a:solidFill>
              </a:defRPr>
            </a:lvl1pPr>
            <a:lvl2pPr>
              <a:defRPr sz="18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Subtitle 1</a:t>
            </a:r>
          </a:p>
          <a:p>
            <a:pPr lvl="1"/>
            <a:r>
              <a:rPr lang="en-US" dirty="0"/>
              <a:t>This will be body text</a:t>
            </a:r>
          </a:p>
          <a:p>
            <a:pPr lvl="2"/>
            <a:r>
              <a:rPr lang="en-US" dirty="0"/>
              <a:t>Text Third level</a:t>
            </a:r>
          </a:p>
          <a:p>
            <a:pPr lvl="3"/>
            <a:r>
              <a:rPr lang="en-US" dirty="0"/>
              <a:t>Text Fourth level</a:t>
            </a:r>
          </a:p>
          <a:p>
            <a:pPr lvl="4"/>
            <a:r>
              <a:rPr lang="en-US" dirty="0"/>
              <a:t>Text Fifth level</a:t>
            </a:r>
          </a:p>
        </p:txBody>
      </p:sp>
      <p:sp>
        <p:nvSpPr>
          <p:cNvPr id="5" name="Date Placeholder 4">
            <a:extLst>
              <a:ext uri="{FF2B5EF4-FFF2-40B4-BE49-F238E27FC236}">
                <a16:creationId xmlns:a16="http://schemas.microsoft.com/office/drawing/2014/main" id="{555954E5-D843-F190-20B4-B4ABD6706E40}"/>
              </a:ext>
            </a:extLst>
          </p:cNvPr>
          <p:cNvSpPr>
            <a:spLocks noGrp="1"/>
          </p:cNvSpPr>
          <p:nvPr>
            <p:ph type="dt" sz="half" idx="10"/>
          </p:nvPr>
        </p:nvSpPr>
        <p:spPr>
          <a:xfrm>
            <a:off x="7722524" y="63643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A58C74-1400-B245-8536-3F2123247807}" type="datetime4">
              <a:rPr lang="en-CA" smtClean="0"/>
              <a:pPr/>
              <a:t>November 7, 2023</a:t>
            </a:fld>
            <a:endParaRPr lang="en-US" dirty="0"/>
          </a:p>
        </p:txBody>
      </p:sp>
      <p:sp>
        <p:nvSpPr>
          <p:cNvPr id="7" name="Slide Number Placeholder 6">
            <a:extLst>
              <a:ext uri="{FF2B5EF4-FFF2-40B4-BE49-F238E27FC236}">
                <a16:creationId xmlns:a16="http://schemas.microsoft.com/office/drawing/2014/main" id="{8CAEFE96-6BA4-868C-DB2F-69EC814C3799}"/>
              </a:ext>
            </a:extLst>
          </p:cNvPr>
          <p:cNvSpPr>
            <a:spLocks noGrp="1"/>
          </p:cNvSpPr>
          <p:nvPr>
            <p:ph type="sldNum" sz="quarter" idx="12"/>
          </p:nvPr>
        </p:nvSpPr>
        <p:spPr>
          <a:xfrm>
            <a:off x="10465724" y="6356350"/>
            <a:ext cx="88807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F2CE172-1C04-9444-8E1C-DCF4B9F9BB98}" type="slidenum">
              <a:rPr lang="en-US" smtClean="0"/>
              <a:pPr/>
              <a:t>‹#›</a:t>
            </a:fld>
            <a:endParaRPr lang="en-US" dirty="0"/>
          </a:p>
        </p:txBody>
      </p:sp>
      <p:pic>
        <p:nvPicPr>
          <p:cNvPr id="13" name="Picture 12" descr="A picture containing graphics, font, screenshot, graphic design&#10;&#10;Description automatically generated">
            <a:extLst>
              <a:ext uri="{FF2B5EF4-FFF2-40B4-BE49-F238E27FC236}">
                <a16:creationId xmlns:a16="http://schemas.microsoft.com/office/drawing/2014/main" id="{C7402E64-D48A-2D9A-8AE2-B5E725B8ED17}"/>
              </a:ext>
            </a:extLst>
          </p:cNvPr>
          <p:cNvPicPr>
            <a:picLocks noChangeAspect="1"/>
          </p:cNvPicPr>
          <p:nvPr userDrawn="1"/>
        </p:nvPicPr>
        <p:blipFill>
          <a:blip r:embed="rId2"/>
          <a:stretch>
            <a:fillRect/>
          </a:stretch>
        </p:blipFill>
        <p:spPr>
          <a:xfrm>
            <a:off x="514003" y="6188190"/>
            <a:ext cx="2306782" cy="630242"/>
          </a:xfrm>
          <a:prstGeom prst="rect">
            <a:avLst/>
          </a:prstGeom>
        </p:spPr>
      </p:pic>
      <p:sp>
        <p:nvSpPr>
          <p:cNvPr id="6" name="Picture Placeholder 5">
            <a:extLst>
              <a:ext uri="{FF2B5EF4-FFF2-40B4-BE49-F238E27FC236}">
                <a16:creationId xmlns:a16="http://schemas.microsoft.com/office/drawing/2014/main" id="{AB192C74-B853-BAC5-CF0E-D36FBCB090B5}"/>
              </a:ext>
            </a:extLst>
          </p:cNvPr>
          <p:cNvSpPr>
            <a:spLocks noGrp="1"/>
          </p:cNvSpPr>
          <p:nvPr>
            <p:ph type="pic" sz="quarter" idx="13"/>
          </p:nvPr>
        </p:nvSpPr>
        <p:spPr>
          <a:xfrm>
            <a:off x="609600" y="1825625"/>
            <a:ext cx="5164976" cy="3802063"/>
          </a:xfrm>
        </p:spPr>
        <p:txBody>
          <a:bodyPr/>
          <a:lstStyle/>
          <a:p>
            <a:endParaRPr lang="en-CA"/>
          </a:p>
        </p:txBody>
      </p:sp>
    </p:spTree>
    <p:extLst>
      <p:ext uri="{BB962C8B-B14F-4D97-AF65-F5344CB8AC3E}">
        <p14:creationId xmlns:p14="http://schemas.microsoft.com/office/powerpoint/2010/main" val="97968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237288"/>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endParaRPr lang="en-US" dirty="0"/>
          </a:p>
        </p:txBody>
      </p:sp>
    </p:spTree>
    <p:extLst>
      <p:ext uri="{BB962C8B-B14F-4D97-AF65-F5344CB8AC3E}">
        <p14:creationId xmlns:p14="http://schemas.microsoft.com/office/powerpoint/2010/main" val="243260998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7" r:id="rId3"/>
    <p:sldLayoutId id="2147483709" r:id="rId4"/>
    <p:sldLayoutId id="2147483668" r:id="rId5"/>
    <p:sldLayoutId id="2147483711"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10" r:id="rId15"/>
    <p:sldLayoutId id="2147483707" r:id="rId16"/>
    <p:sldLayoutId id="2147483708" r:id="rId17"/>
    <p:sldLayoutId id="2147483661" r:id="rId18"/>
    <p:sldLayoutId id="2147483651" r:id="rId19"/>
    <p:sldLayoutId id="2147483712" r:id="rId20"/>
  </p:sldLayoutIdLst>
  <p:txStyles>
    <p:titleStyle>
      <a:lvl1pPr algn="l" defTabSz="457200" rtl="0" eaLnBrk="1" latinLnBrk="0" hangingPunct="1">
        <a:spcBef>
          <a:spcPct val="0"/>
        </a:spcBef>
        <a:buNone/>
        <a:defRPr sz="2800" b="1" i="0" kern="1200" cap="all" baseline="0">
          <a:solidFill>
            <a:schemeClr val="accent1"/>
          </a:solidFill>
          <a:latin typeface="+mn-lt"/>
          <a:ea typeface="+mj-ea"/>
          <a:cs typeface="Poppins Medium" panose="00000600000000000000" pitchFamily="2" charset="0"/>
        </a:defRPr>
      </a:lvl1pPr>
    </p:titleStyle>
    <p:bodyStyle>
      <a:lvl1pPr marL="342900" indent="-342900" algn="l" defTabSz="457200" rtl="0" eaLnBrk="1" latinLnBrk="0" hangingPunct="1">
        <a:spcBef>
          <a:spcPct val="20000"/>
        </a:spcBef>
        <a:buFont typeface="Arial"/>
        <a:buChar char="•"/>
        <a:defRPr sz="2400" b="1" kern="1200">
          <a:solidFill>
            <a:schemeClr val="tx2"/>
          </a:solidFill>
          <a:latin typeface="+mn-lt"/>
          <a:ea typeface="+mn-ea"/>
          <a:cs typeface="Arial" panose="020B0604020202020204" pitchFamily="34" charset="0"/>
        </a:defRPr>
      </a:lvl1pPr>
      <a:lvl2pPr marL="742950" indent="-285750" algn="l" defTabSz="457200" rtl="0" eaLnBrk="1" latinLnBrk="0" hangingPunct="1">
        <a:spcBef>
          <a:spcPct val="20000"/>
        </a:spcBef>
        <a:buSzPct val="83000"/>
        <a:buFont typeface="Arial"/>
        <a:buChar char="–"/>
        <a:defRPr sz="2200" b="0" i="0" kern="1200" baseline="0">
          <a:solidFill>
            <a:schemeClr val="tx2"/>
          </a:solidFill>
          <a:latin typeface="+mn-lt"/>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b="0" i="0" kern="1200">
          <a:solidFill>
            <a:schemeClr val="tx2"/>
          </a:solidFill>
          <a:latin typeface="+mn-lt"/>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cap="all" normalizeH="0">
          <a:solidFill>
            <a:schemeClr val="tx2"/>
          </a:solidFill>
          <a:latin typeface="+mn-lt"/>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DEE2F1-737F-CD3F-07F7-084947264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38AF8E-9EEF-DC92-A16D-E9F5FD20D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75BD4-43BE-06F8-C828-D36DED79B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58C74-1400-B245-8536-3F2123247807}" type="datetime4">
              <a:rPr lang="en-CA" smtClean="0"/>
              <a:t>November 7, 2023</a:t>
            </a:fld>
            <a:endParaRPr lang="en-US"/>
          </a:p>
        </p:txBody>
      </p:sp>
      <p:sp>
        <p:nvSpPr>
          <p:cNvPr id="5" name="Footer Placeholder 4">
            <a:extLst>
              <a:ext uri="{FF2B5EF4-FFF2-40B4-BE49-F238E27FC236}">
                <a16:creationId xmlns:a16="http://schemas.microsoft.com/office/drawing/2014/main" id="{CD52638C-E148-1A0B-ADB5-F6D05C1CFD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HEALTH QUALITY BC</a:t>
            </a:r>
          </a:p>
        </p:txBody>
      </p:sp>
      <p:sp>
        <p:nvSpPr>
          <p:cNvPr id="6" name="Slide Number Placeholder 5">
            <a:extLst>
              <a:ext uri="{FF2B5EF4-FFF2-40B4-BE49-F238E27FC236}">
                <a16:creationId xmlns:a16="http://schemas.microsoft.com/office/drawing/2014/main" id="{BBAD879A-3030-4183-DB09-FDCB19BD83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CE172-1C04-9444-8E1C-DCF4B9F9BB98}" type="slidenum">
              <a:rPr lang="en-US" smtClean="0"/>
              <a:t>‹#›</a:t>
            </a:fld>
            <a:endParaRPr lang="en-US"/>
          </a:p>
        </p:txBody>
      </p:sp>
    </p:spTree>
    <p:extLst>
      <p:ext uri="{BB962C8B-B14F-4D97-AF65-F5344CB8AC3E}">
        <p14:creationId xmlns:p14="http://schemas.microsoft.com/office/powerpoint/2010/main" val="580566696"/>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B2A4A-FD05-8858-0072-AC8BD8766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356E17-F496-1FDD-496E-C9B76E563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A28DD3E-C8D7-F81D-CA07-3808DC03B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DBAAD-44D1-4707-86A3-3B643D5DC7D0}" type="datetimeFigureOut">
              <a:rPr lang="en-CA" smtClean="0"/>
              <a:t>2023-11-07</a:t>
            </a:fld>
            <a:endParaRPr lang="en-CA"/>
          </a:p>
        </p:txBody>
      </p:sp>
      <p:sp>
        <p:nvSpPr>
          <p:cNvPr id="5" name="Footer Placeholder 4">
            <a:extLst>
              <a:ext uri="{FF2B5EF4-FFF2-40B4-BE49-F238E27FC236}">
                <a16:creationId xmlns:a16="http://schemas.microsoft.com/office/drawing/2014/main" id="{D90E81AF-8A02-3256-FAD9-653EE4918A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59806B3-5284-F40E-EF95-FD2994C488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91E07-FCB6-4DD9-89DB-0098003C1539}" type="slidenum">
              <a:rPr lang="en-CA" smtClean="0"/>
              <a:t>‹#›</a:t>
            </a:fld>
            <a:endParaRPr lang="en-CA"/>
          </a:p>
        </p:txBody>
      </p:sp>
    </p:spTree>
    <p:extLst>
      <p:ext uri="{BB962C8B-B14F-4D97-AF65-F5344CB8AC3E}">
        <p14:creationId xmlns:p14="http://schemas.microsoft.com/office/powerpoint/2010/main" val="2928197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1945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Lst>
  <p:txStyles>
    <p:titleStyle>
      <a:lvl1pPr algn="l" defTabSz="457200" rtl="0" eaLnBrk="1" latinLnBrk="0" hangingPunct="1">
        <a:spcBef>
          <a:spcPct val="0"/>
        </a:spcBef>
        <a:buNone/>
        <a:defRPr sz="4000" b="1" i="0" kern="1200" cap="none" baseline="0">
          <a:solidFill>
            <a:schemeClr val="accent1"/>
          </a:solidFill>
          <a:latin typeface="+mn-lt"/>
          <a:ea typeface="+mj-ea"/>
          <a:cs typeface="Poppins Medium" panose="00000600000000000000" pitchFamily="2" charset="0"/>
        </a:defRPr>
      </a:lvl1pPr>
    </p:titleStyle>
    <p:bodyStyle>
      <a:lvl1pPr marL="0" indent="0" algn="l" defTabSz="457200" rtl="0" eaLnBrk="1" latinLnBrk="0" hangingPunct="1">
        <a:spcBef>
          <a:spcPct val="20000"/>
        </a:spcBef>
        <a:buFont typeface="Arial"/>
        <a:buNone/>
        <a:defRPr sz="3200" b="0" kern="1200">
          <a:solidFill>
            <a:schemeClr val="tx2"/>
          </a:solidFill>
          <a:latin typeface="+mn-lt"/>
          <a:ea typeface="+mn-ea"/>
          <a:cs typeface="Arial" panose="020B0604020202020204" pitchFamily="34" charset="0"/>
        </a:defRPr>
      </a:lvl1pPr>
      <a:lvl2pPr marL="914400" indent="-457200" algn="l" defTabSz="457200" rtl="0" eaLnBrk="1" latinLnBrk="0" hangingPunct="1">
        <a:spcBef>
          <a:spcPct val="20000"/>
        </a:spcBef>
        <a:buSzPct val="83000"/>
        <a:buFont typeface="Arial" panose="020B0604020202020204" pitchFamily="34" charset="0"/>
        <a:buChar char="•"/>
        <a:defRPr sz="2800" b="0" i="0" kern="1200" baseline="0">
          <a:solidFill>
            <a:schemeClr val="tx2"/>
          </a:solidFill>
          <a:latin typeface="+mn-lt"/>
          <a:ea typeface="+mn-ea"/>
          <a:cs typeface="Arial" panose="020B0604020202020204" pitchFamily="34" charset="0"/>
        </a:defRPr>
      </a:lvl2pPr>
      <a:lvl3pPr marL="1257300" indent="-342900" algn="l" defTabSz="457200" rtl="0" eaLnBrk="1" latinLnBrk="0" hangingPunct="1">
        <a:spcBef>
          <a:spcPct val="200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3pPr>
      <a:lvl4pPr marL="1714500" indent="-342900" algn="l" defTabSz="457200" rtl="0" eaLnBrk="1" latinLnBrk="0" hangingPunct="1">
        <a:spcBef>
          <a:spcPct val="20000"/>
        </a:spcBef>
        <a:buFont typeface="Arial" panose="020B0604020202020204" pitchFamily="34" charset="0"/>
        <a:buChar char="•"/>
        <a:defRPr sz="2000" kern="1200" cap="none" normalizeH="0">
          <a:solidFill>
            <a:schemeClr val="tx2"/>
          </a:solidFill>
          <a:latin typeface="+mn-lt"/>
          <a:ea typeface="+mn-ea"/>
          <a:cs typeface="Arial" panose="020B0604020202020204" pitchFamily="34" charset="0"/>
        </a:defRPr>
      </a:lvl4pPr>
      <a:lvl5pPr marL="2114550" indent="-285750" algn="l" defTabSz="457200" rtl="0" eaLnBrk="1" latinLnBrk="0" hangingPunct="1">
        <a:spcBef>
          <a:spcPct val="20000"/>
        </a:spcBef>
        <a:buFont typeface="Arial" panose="020B0604020202020204" pitchFamily="34" charset="0"/>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0.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30.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19.png"/><Relationship Id="rId7" Type="http://schemas.openxmlformats.org/officeDocument/2006/relationships/image" Target="../media/image34.sv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4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hyperlink" Target="https://healthqualitybc.ca/improve-care/low-carbon-high-quality-care/" TargetMode="External"/><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thelancet.com/journals/lanplh/article/PIIS2542-5196(20)30121-2/fulltext" TargetMode="External"/><Relationship Id="rId7" Type="http://schemas.openxmlformats.org/officeDocument/2006/relationships/hyperlink" Target="https://oee.nrcan.gc.ca/corporate/statistics/neud/dpa/calculator/ghg-calculator.cfm"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hyperlink" Target="https://cascadescanada.ca/resources/inhalers/" TargetMode="External"/><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healthqualitybc.ca/resources/bc-health-quality-matrix/" TargetMode="External"/><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52A15-45FE-DE92-B926-7224AB5CB405}"/>
              </a:ext>
            </a:extLst>
          </p:cNvPr>
          <p:cNvSpPr>
            <a:spLocks noGrp="1"/>
          </p:cNvSpPr>
          <p:nvPr>
            <p:ph type="title"/>
          </p:nvPr>
        </p:nvSpPr>
        <p:spPr>
          <a:xfrm>
            <a:off x="-1" y="2319743"/>
            <a:ext cx="12192000" cy="2218514"/>
          </a:xfrm>
        </p:spPr>
        <p:txBody>
          <a:bodyPr/>
          <a:lstStyle/>
          <a:p>
            <a:pPr algn="ctr"/>
            <a:r>
              <a:rPr lang="en-US" sz="4400" b="1" dirty="0">
                <a:solidFill>
                  <a:schemeClr val="bg1"/>
                </a:solidFill>
              </a:rPr>
              <a:t>LOW-CARBON, HIGH-QUALITY CARE </a:t>
            </a:r>
            <a:r>
              <a:rPr lang="en-US" sz="4400" dirty="0"/>
              <a:t>COLLABORATIVE</a:t>
            </a:r>
            <a:endParaRPr lang="en-CA" sz="4400" dirty="0"/>
          </a:p>
        </p:txBody>
      </p:sp>
      <p:pic>
        <p:nvPicPr>
          <p:cNvPr id="4" name="Picture 3" descr="A white text on a black background&#10;&#10;Description automatically generated">
            <a:extLst>
              <a:ext uri="{FF2B5EF4-FFF2-40B4-BE49-F238E27FC236}">
                <a16:creationId xmlns:a16="http://schemas.microsoft.com/office/drawing/2014/main" id="{E8696A92-453A-3BEE-C857-8C2B509D5E39}"/>
              </a:ext>
            </a:extLst>
          </p:cNvPr>
          <p:cNvPicPr>
            <a:picLocks noChangeAspect="1"/>
          </p:cNvPicPr>
          <p:nvPr/>
        </p:nvPicPr>
        <p:blipFill>
          <a:blip r:embed="rId3"/>
          <a:stretch>
            <a:fillRect/>
          </a:stretch>
        </p:blipFill>
        <p:spPr>
          <a:xfrm>
            <a:off x="487158" y="274831"/>
            <a:ext cx="2335314" cy="1218177"/>
          </a:xfrm>
          <a:prstGeom prst="rect">
            <a:avLst/>
          </a:prstGeom>
        </p:spPr>
      </p:pic>
      <p:sp>
        <p:nvSpPr>
          <p:cNvPr id="5" name="TextBox 4">
            <a:extLst>
              <a:ext uri="{FF2B5EF4-FFF2-40B4-BE49-F238E27FC236}">
                <a16:creationId xmlns:a16="http://schemas.microsoft.com/office/drawing/2014/main" id="{3630A296-A801-E6D2-D941-0766ACEC7767}"/>
              </a:ext>
            </a:extLst>
          </p:cNvPr>
          <p:cNvSpPr txBox="1"/>
          <p:nvPr/>
        </p:nvSpPr>
        <p:spPr>
          <a:xfrm>
            <a:off x="2081535" y="4849817"/>
            <a:ext cx="8028929" cy="707886"/>
          </a:xfrm>
          <a:prstGeom prst="rect">
            <a:avLst/>
          </a:prstGeom>
          <a:noFill/>
        </p:spPr>
        <p:txBody>
          <a:bodyPr wrap="square" rtlCol="0">
            <a:spAutoFit/>
          </a:bodyPr>
          <a:lstStyle/>
          <a:p>
            <a:pPr algn="ctr"/>
            <a:r>
              <a:rPr lang="en-US" sz="2000" dirty="0">
                <a:solidFill>
                  <a:schemeClr val="bg1"/>
                </a:solidFill>
              </a:rPr>
              <a:t>Information Sessions</a:t>
            </a:r>
          </a:p>
          <a:p>
            <a:pPr algn="ctr"/>
            <a:r>
              <a:rPr lang="en-US" sz="2000" dirty="0">
                <a:solidFill>
                  <a:schemeClr val="bg1"/>
                </a:solidFill>
              </a:rPr>
              <a:t>November 2 &amp; 3, 2023</a:t>
            </a:r>
            <a:endParaRPr lang="en-CA" sz="2000" dirty="0">
              <a:solidFill>
                <a:schemeClr val="bg1"/>
              </a:solidFill>
            </a:endParaRPr>
          </a:p>
        </p:txBody>
      </p:sp>
      <p:pic>
        <p:nvPicPr>
          <p:cNvPr id="7" name="Picture 6" descr="A logo with text on it&#10;&#10;Description automatically generated">
            <a:extLst>
              <a:ext uri="{FF2B5EF4-FFF2-40B4-BE49-F238E27FC236}">
                <a16:creationId xmlns:a16="http://schemas.microsoft.com/office/drawing/2014/main" id="{C1455EA5-B9AD-BAE6-FC9C-36DAE7574A96}"/>
              </a:ext>
            </a:extLst>
          </p:cNvPr>
          <p:cNvPicPr>
            <a:picLocks noChangeAspect="1"/>
          </p:cNvPicPr>
          <p:nvPr/>
        </p:nvPicPr>
        <p:blipFill>
          <a:blip r:embed="rId4"/>
          <a:stretch>
            <a:fillRect/>
          </a:stretch>
        </p:blipFill>
        <p:spPr>
          <a:xfrm>
            <a:off x="0" y="4065017"/>
            <a:ext cx="3419863" cy="2599949"/>
          </a:xfrm>
          <a:prstGeom prst="rect">
            <a:avLst/>
          </a:prstGeom>
        </p:spPr>
      </p:pic>
    </p:spTree>
    <p:extLst>
      <p:ext uri="{BB962C8B-B14F-4D97-AF65-F5344CB8AC3E}">
        <p14:creationId xmlns:p14="http://schemas.microsoft.com/office/powerpoint/2010/main" val="374769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60DD7B-99E5-29C1-198F-EF3BD2AE50C9}"/>
              </a:ext>
            </a:extLst>
          </p:cNvPr>
          <p:cNvPicPr>
            <a:picLocks noChangeAspect="1"/>
          </p:cNvPicPr>
          <p:nvPr/>
        </p:nvPicPr>
        <p:blipFill>
          <a:blip r:embed="rId3"/>
          <a:stretch>
            <a:fillRect/>
          </a:stretch>
        </p:blipFill>
        <p:spPr>
          <a:xfrm>
            <a:off x="10445344" y="5530105"/>
            <a:ext cx="1746656" cy="1327895"/>
          </a:xfrm>
          <a:prstGeom prst="rect">
            <a:avLst/>
          </a:prstGeom>
        </p:spPr>
      </p:pic>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514268" y="766248"/>
            <a:ext cx="11163463" cy="8069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en-US" sz="3600" dirty="0">
                <a:solidFill>
                  <a:srgbClr val="41613B"/>
                </a:solidFill>
                <a:latin typeface="Poppins SemiBold" panose="00000700000000000000" pitchFamily="2" charset="0"/>
                <a:cs typeface="Poppins SemiBold" panose="00000700000000000000" pitchFamily="2" charset="0"/>
              </a:rPr>
              <a:t>Aims and Drivers</a:t>
            </a:r>
          </a:p>
        </p:txBody>
      </p:sp>
      <p:sp>
        <p:nvSpPr>
          <p:cNvPr id="5" name="TextBox 4">
            <a:extLst>
              <a:ext uri="{FF2B5EF4-FFF2-40B4-BE49-F238E27FC236}">
                <a16:creationId xmlns:a16="http://schemas.microsoft.com/office/drawing/2014/main" id="{3F24B102-7A80-66F0-D72F-EAA7B916165E}"/>
              </a:ext>
            </a:extLst>
          </p:cNvPr>
          <p:cNvSpPr txBox="1"/>
          <p:nvPr/>
        </p:nvSpPr>
        <p:spPr>
          <a:xfrm>
            <a:off x="514268" y="1434512"/>
            <a:ext cx="10103978" cy="1138453"/>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558B9E"/>
                </a:solidFill>
                <a:effectLst/>
                <a:uLnTx/>
                <a:uFillTx/>
              </a:rPr>
              <a:t>The collaborative will aim to:</a:t>
            </a:r>
          </a:p>
          <a:p>
            <a:pPr marL="285750" marR="0" lvl="0" indent="-285750" algn="l" defTabSz="914400" rtl="0" eaLnBrk="1" fontAlgn="auto" latinLnBrk="0" hangingPunct="1">
              <a:lnSpc>
                <a:spcPts val="2000"/>
              </a:lnSpc>
              <a:spcBef>
                <a:spcPts val="1000"/>
              </a:spcBef>
              <a:spcAft>
                <a:spcPts val="0"/>
              </a:spcAft>
              <a:buClrTx/>
              <a:buSzTx/>
              <a:buFont typeface="Arial" panose="020B0604020202020204" pitchFamily="34" charset="0"/>
              <a:buChar char="•"/>
              <a:tabLst/>
              <a:defRPr/>
            </a:pPr>
            <a:r>
              <a:rPr lang="en-US" sz="2400" kern="0" dirty="0">
                <a:latin typeface="Calibri" panose="020F0502020204030204" pitchFamily="34" charset="0"/>
                <a:ea typeface="Arial" panose="020B0604020202020204" pitchFamily="34" charset="0"/>
                <a:cs typeface="Calibri" panose="020F0502020204030204" pitchFamily="34" charset="0"/>
              </a:rPr>
              <a:t>Spread and scale up efforts across the province and share knowledge of low-carbon clinical practices that improve quality of care. </a:t>
            </a:r>
            <a:endParaRPr lang="en-US" sz="2400" kern="0" dirty="0">
              <a:solidFill>
                <a:srgbClr val="3A3D3F"/>
              </a:solidFill>
              <a:latin typeface="Calibri" panose="020F0502020204030204" pitchFamily="34" charset="0"/>
              <a:ea typeface="Arial" panose="020B060402020202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F4D3E295-0F39-9544-FD4E-3475F2CC75A0}"/>
              </a:ext>
            </a:extLst>
          </p:cNvPr>
          <p:cNvGraphicFramePr>
            <a:graphicFrameLocks noGrp="1"/>
          </p:cNvGraphicFramePr>
          <p:nvPr>
            <p:extLst>
              <p:ext uri="{D42A27DB-BD31-4B8C-83A1-F6EECF244321}">
                <p14:modId xmlns:p14="http://schemas.microsoft.com/office/powerpoint/2010/main" val="1890713813"/>
              </p:ext>
            </p:extLst>
          </p:nvPr>
        </p:nvGraphicFramePr>
        <p:xfrm>
          <a:off x="1051560" y="2839540"/>
          <a:ext cx="9690578" cy="3252212"/>
        </p:xfrm>
        <a:graphic>
          <a:graphicData uri="http://schemas.openxmlformats.org/drawingml/2006/table">
            <a:tbl>
              <a:tblPr firstRow="1" bandRow="1">
                <a:tableStyleId>{5C22544A-7EE6-4342-B048-85BDC9FD1C3A}</a:tableStyleId>
              </a:tblPr>
              <a:tblGrid>
                <a:gridCol w="4845289">
                  <a:extLst>
                    <a:ext uri="{9D8B030D-6E8A-4147-A177-3AD203B41FA5}">
                      <a16:colId xmlns:a16="http://schemas.microsoft.com/office/drawing/2014/main" val="2481645214"/>
                    </a:ext>
                  </a:extLst>
                </a:gridCol>
                <a:gridCol w="4845289">
                  <a:extLst>
                    <a:ext uri="{9D8B030D-6E8A-4147-A177-3AD203B41FA5}">
                      <a16:colId xmlns:a16="http://schemas.microsoft.com/office/drawing/2014/main" val="3377001137"/>
                    </a:ext>
                  </a:extLst>
                </a:gridCol>
              </a:tblGrid>
              <a:tr h="386664">
                <a:tc gridSpan="2">
                  <a:txBody>
                    <a:bodyPr/>
                    <a:lstStyle/>
                    <a:p>
                      <a:r>
                        <a:rPr lang="en-CA" dirty="0"/>
                        <a:t>Drivers   * just a few examples – many change ideas to support the work *</a:t>
                      </a:r>
                    </a:p>
                  </a:txBody>
                  <a:tcPr>
                    <a:solidFill>
                      <a:schemeClr val="accent3"/>
                    </a:solidFill>
                  </a:tcPr>
                </a:tc>
                <a:tc hMerge="1">
                  <a:txBody>
                    <a:bodyPr/>
                    <a:lstStyle/>
                    <a:p>
                      <a:endParaRPr lang="en-CA" dirty="0"/>
                    </a:p>
                  </a:txBody>
                  <a:tcPr>
                    <a:solidFill>
                      <a:schemeClr val="accent3"/>
                    </a:solidFill>
                  </a:tcPr>
                </a:tc>
                <a:extLst>
                  <a:ext uri="{0D108BD9-81ED-4DB2-BD59-A6C34878D82A}">
                    <a16:rowId xmlns:a16="http://schemas.microsoft.com/office/drawing/2014/main" val="2367783315"/>
                  </a:ext>
                </a:extLst>
              </a:tr>
              <a:tr h="386664">
                <a:tc>
                  <a:txBody>
                    <a:bodyPr/>
                    <a:lstStyle/>
                    <a:p>
                      <a:r>
                        <a:rPr lang="en-CA" b="1" dirty="0"/>
                        <a:t>Climate Conscious Inhalers</a:t>
                      </a:r>
                    </a:p>
                  </a:txBody>
                  <a:tcPr/>
                </a:tc>
                <a:tc>
                  <a:txBody>
                    <a:bodyPr/>
                    <a:lstStyle/>
                    <a:p>
                      <a:r>
                        <a:rPr lang="en-CA" b="1" dirty="0"/>
                        <a:t>Sustainable Perioperative Practices</a:t>
                      </a:r>
                    </a:p>
                  </a:txBody>
                  <a:tcPr/>
                </a:tc>
                <a:extLst>
                  <a:ext uri="{0D108BD9-81ED-4DB2-BD59-A6C34878D82A}">
                    <a16:rowId xmlns:a16="http://schemas.microsoft.com/office/drawing/2014/main" val="656891912"/>
                  </a:ext>
                </a:extLst>
              </a:tr>
              <a:tr h="12394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Appropriate prescribing practices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Ex: </a:t>
                      </a:r>
                      <a:r>
                        <a:rPr lang="en-US" sz="1800" dirty="0">
                          <a:latin typeface="Calibri" panose="020F0502020204030204" pitchFamily="34" charset="0"/>
                          <a:cs typeface="Calibri" panose="020F0502020204030204" pitchFamily="34" charset="0"/>
                        </a:rPr>
                        <a:t>confirming dx of asthma and COPD with spirometry</a:t>
                      </a:r>
                      <a:endPar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endParaRPr lang="en-C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Optimize efficiency: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Ex: Patient education regarding benefits of regional blocks</a:t>
                      </a:r>
                    </a:p>
                    <a:p>
                      <a:endParaRPr lang="en-CA" dirty="0"/>
                    </a:p>
                  </a:txBody>
                  <a:tcPr/>
                </a:tc>
                <a:extLst>
                  <a:ext uri="{0D108BD9-81ED-4DB2-BD59-A6C34878D82A}">
                    <a16:rowId xmlns:a16="http://schemas.microsoft.com/office/drawing/2014/main" val="3007869517"/>
                  </a:ext>
                </a:extLst>
              </a:tr>
              <a:tr h="12394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Encouraging sustainable alternatives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Ex: patient education and awareness, prescriber education and awareness</a:t>
                      </a:r>
                    </a:p>
                    <a:p>
                      <a:endParaRPr lang="en-C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Reduce emissions: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Ex: Removing desflurane vaporizers from the anesthetic machine</a:t>
                      </a:r>
                      <a:endParaRPr kumimoji="0" lang="en-US" sz="1800" b="0" i="0" u="none" strike="noStrike" kern="1200" cap="none" spc="0" normalizeH="0" baseline="0" noProof="0" dirty="0">
                        <a:ln>
                          <a:noFill/>
                        </a:ln>
                        <a:solidFill>
                          <a:srgbClr val="3A3D3F"/>
                        </a:solidFill>
                        <a:effectLst/>
                        <a:uLnTx/>
                        <a:uFillTx/>
                        <a:latin typeface="Calibri" panose="020F0502020204030204" pitchFamily="34" charset="0"/>
                        <a:cs typeface="Calibri" panose="020F0502020204030204" pitchFamily="34" charset="0"/>
                      </a:endParaRPr>
                    </a:p>
                    <a:p>
                      <a:endParaRPr lang="en-CA" dirty="0"/>
                    </a:p>
                  </a:txBody>
                  <a:tcPr/>
                </a:tc>
                <a:extLst>
                  <a:ext uri="{0D108BD9-81ED-4DB2-BD59-A6C34878D82A}">
                    <a16:rowId xmlns:a16="http://schemas.microsoft.com/office/drawing/2014/main" val="2189563246"/>
                  </a:ext>
                </a:extLst>
              </a:tr>
            </a:tbl>
          </a:graphicData>
        </a:graphic>
      </p:graphicFrame>
      <p:pic>
        <p:nvPicPr>
          <p:cNvPr id="7" name="Picture 6" descr="A black and grey text&#10;&#10;Description automatically generated">
            <a:extLst>
              <a:ext uri="{FF2B5EF4-FFF2-40B4-BE49-F238E27FC236}">
                <a16:creationId xmlns:a16="http://schemas.microsoft.com/office/drawing/2014/main" id="{D6BE2B85-71D1-0825-EE6F-F334FF38A509}"/>
              </a:ext>
            </a:extLst>
          </p:cNvPr>
          <p:cNvPicPr>
            <a:picLocks noChangeAspect="1"/>
          </p:cNvPicPr>
          <p:nvPr/>
        </p:nvPicPr>
        <p:blipFill>
          <a:blip r:embed="rId4"/>
          <a:stretch>
            <a:fillRect/>
          </a:stretch>
        </p:blipFill>
        <p:spPr>
          <a:xfrm>
            <a:off x="79828" y="6097124"/>
            <a:ext cx="2365829" cy="647291"/>
          </a:xfrm>
          <a:prstGeom prst="rect">
            <a:avLst/>
          </a:prstGeom>
        </p:spPr>
      </p:pic>
      <p:pic>
        <p:nvPicPr>
          <p:cNvPr id="11" name="Picture 10" descr="A blue leafy design on a black background&#10;&#10;Description automatically generated">
            <a:extLst>
              <a:ext uri="{FF2B5EF4-FFF2-40B4-BE49-F238E27FC236}">
                <a16:creationId xmlns:a16="http://schemas.microsoft.com/office/drawing/2014/main" id="{E9D36557-1182-8503-F2B0-D0AD1F5CA842}"/>
              </a:ext>
            </a:extLst>
          </p:cNvPr>
          <p:cNvPicPr>
            <a:picLocks noChangeAspect="1"/>
          </p:cNvPicPr>
          <p:nvPr/>
        </p:nvPicPr>
        <p:blipFill>
          <a:blip r:embed="rId5">
            <a:alphaModFix amt="65000"/>
          </a:blip>
          <a:stretch>
            <a:fillRect/>
          </a:stretch>
        </p:blipFill>
        <p:spPr>
          <a:xfrm>
            <a:off x="10632809" y="-109180"/>
            <a:ext cx="1543692" cy="1543692"/>
          </a:xfrm>
          <a:prstGeom prst="rect">
            <a:avLst/>
          </a:prstGeom>
        </p:spPr>
      </p:pic>
    </p:spTree>
    <p:extLst>
      <p:ext uri="{BB962C8B-B14F-4D97-AF65-F5344CB8AC3E}">
        <p14:creationId xmlns:p14="http://schemas.microsoft.com/office/powerpoint/2010/main" val="321601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02B4E3-3261-9C99-8CC5-8D679D8C434E}"/>
              </a:ext>
            </a:extLst>
          </p:cNvPr>
          <p:cNvPicPr>
            <a:picLocks noChangeAspect="1"/>
          </p:cNvPicPr>
          <p:nvPr/>
        </p:nvPicPr>
        <p:blipFill>
          <a:blip r:embed="rId3"/>
          <a:stretch>
            <a:fillRect/>
          </a:stretch>
        </p:blipFill>
        <p:spPr>
          <a:xfrm>
            <a:off x="10445344" y="5530105"/>
            <a:ext cx="1746656" cy="1327895"/>
          </a:xfrm>
          <a:prstGeom prst="rect">
            <a:avLst/>
          </a:prstGeom>
        </p:spPr>
      </p:pic>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514268" y="766248"/>
            <a:ext cx="11163463" cy="8069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en-US" sz="3600" dirty="0">
                <a:solidFill>
                  <a:srgbClr val="41613B"/>
                </a:solidFill>
                <a:latin typeface="Poppins SemiBold" panose="00000700000000000000" pitchFamily="2" charset="0"/>
                <a:cs typeface="Poppins SemiBold" panose="00000700000000000000" pitchFamily="2" charset="0"/>
              </a:rPr>
              <a:t>What can teams expect?</a:t>
            </a:r>
            <a:endParaRPr lang="en-US" dirty="0">
              <a:solidFill>
                <a:srgbClr val="41613B"/>
              </a:solidFill>
            </a:endParaRPr>
          </a:p>
        </p:txBody>
      </p:sp>
      <p:grpSp>
        <p:nvGrpSpPr>
          <p:cNvPr id="3" name="Group 2">
            <a:extLst>
              <a:ext uri="{FF2B5EF4-FFF2-40B4-BE49-F238E27FC236}">
                <a16:creationId xmlns:a16="http://schemas.microsoft.com/office/drawing/2014/main" id="{C0A6D203-8989-2C92-B066-0957A6E49C17}"/>
              </a:ext>
            </a:extLst>
          </p:cNvPr>
          <p:cNvGrpSpPr/>
          <p:nvPr/>
        </p:nvGrpSpPr>
        <p:grpSpPr>
          <a:xfrm>
            <a:off x="882623" y="1709752"/>
            <a:ext cx="10426751" cy="1272557"/>
            <a:chOff x="1635007" y="4244083"/>
            <a:chExt cx="9083534" cy="1272557"/>
          </a:xfrm>
        </p:grpSpPr>
        <p:pic>
          <p:nvPicPr>
            <p:cNvPr id="4" name="Graphic 3" descr="Users">
              <a:extLst>
                <a:ext uri="{FF2B5EF4-FFF2-40B4-BE49-F238E27FC236}">
                  <a16:creationId xmlns:a16="http://schemas.microsoft.com/office/drawing/2014/main" id="{90FD99F5-F5B4-2875-B68B-42FF99A57D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4715" y="4373445"/>
              <a:ext cx="750352" cy="750352"/>
            </a:xfrm>
            <a:prstGeom prst="rect">
              <a:avLst/>
            </a:prstGeom>
          </p:spPr>
        </p:pic>
        <p:grpSp>
          <p:nvGrpSpPr>
            <p:cNvPr id="6" name="Group 5">
              <a:extLst>
                <a:ext uri="{FF2B5EF4-FFF2-40B4-BE49-F238E27FC236}">
                  <a16:creationId xmlns:a16="http://schemas.microsoft.com/office/drawing/2014/main" id="{236D595F-8315-CD3D-BB9A-D1A8DDA065BE}"/>
                </a:ext>
              </a:extLst>
            </p:cNvPr>
            <p:cNvGrpSpPr/>
            <p:nvPr/>
          </p:nvGrpSpPr>
          <p:grpSpPr>
            <a:xfrm>
              <a:off x="1635007" y="4244083"/>
              <a:ext cx="9083534" cy="1272557"/>
              <a:chOff x="48457" y="1797778"/>
              <a:chExt cx="9083534" cy="1272557"/>
            </a:xfrm>
          </p:grpSpPr>
          <p:cxnSp>
            <p:nvCxnSpPr>
              <p:cNvPr id="8" name="Straight Arrow Connector 7">
                <a:extLst>
                  <a:ext uri="{FF2B5EF4-FFF2-40B4-BE49-F238E27FC236}">
                    <a16:creationId xmlns:a16="http://schemas.microsoft.com/office/drawing/2014/main" id="{9A07B4E1-FE69-5B5B-2618-6A30A6EB1F49}"/>
                  </a:ext>
                </a:extLst>
              </p:cNvPr>
              <p:cNvCxnSpPr>
                <a:cxnSpLocks/>
              </p:cNvCxnSpPr>
              <p:nvPr/>
            </p:nvCxnSpPr>
            <p:spPr>
              <a:xfrm>
                <a:off x="1358777" y="2313605"/>
                <a:ext cx="487192" cy="0"/>
              </a:xfrm>
              <a:prstGeom prst="straightConnector1">
                <a:avLst/>
              </a:prstGeom>
              <a:ln w="762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1985318-EF84-7E8F-7A48-B2385A5E0ED9}"/>
                  </a:ext>
                </a:extLst>
              </p:cNvPr>
              <p:cNvCxnSpPr>
                <a:cxnSpLocks/>
              </p:cNvCxnSpPr>
              <p:nvPr/>
            </p:nvCxnSpPr>
            <p:spPr>
              <a:xfrm>
                <a:off x="3757939" y="2296241"/>
                <a:ext cx="564044" cy="0"/>
              </a:xfrm>
              <a:prstGeom prst="straightConnector1">
                <a:avLst/>
              </a:prstGeom>
              <a:ln w="762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0218268-6D48-006E-2432-4509AAFDD36F}"/>
                  </a:ext>
                </a:extLst>
              </p:cNvPr>
              <p:cNvCxnSpPr>
                <a:cxnSpLocks/>
              </p:cNvCxnSpPr>
              <p:nvPr/>
            </p:nvCxnSpPr>
            <p:spPr>
              <a:xfrm>
                <a:off x="5068154" y="2263092"/>
                <a:ext cx="564044" cy="0"/>
              </a:xfrm>
              <a:prstGeom prst="straightConnector1">
                <a:avLst/>
              </a:prstGeom>
              <a:ln w="762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4507D2-3EC2-9C3F-258E-574BA4E13659}"/>
                  </a:ext>
                </a:extLst>
              </p:cNvPr>
              <p:cNvSpPr txBox="1"/>
              <p:nvPr/>
            </p:nvSpPr>
            <p:spPr>
              <a:xfrm>
                <a:off x="1679043" y="2496664"/>
                <a:ext cx="968140" cy="430887"/>
              </a:xfrm>
              <a:prstGeom prst="rect">
                <a:avLst/>
              </a:prstGeom>
              <a:noFill/>
            </p:spPr>
            <p:txBody>
              <a:bodyPr wrap="square" rtlCol="0">
                <a:spAutoFit/>
              </a:bodyPr>
              <a:lstStyle/>
              <a:p>
                <a:pPr algn="ctr"/>
                <a:r>
                  <a:rPr lang="en-CA" sz="1100" dirty="0">
                    <a:solidFill>
                      <a:srgbClr val="7F7F7F"/>
                    </a:solidFill>
                  </a:rPr>
                  <a:t>Complete Pre-work</a:t>
                </a:r>
              </a:p>
            </p:txBody>
          </p:sp>
          <p:grpSp>
            <p:nvGrpSpPr>
              <p:cNvPr id="13" name="Group 12">
                <a:extLst>
                  <a:ext uri="{FF2B5EF4-FFF2-40B4-BE49-F238E27FC236}">
                    <a16:creationId xmlns:a16="http://schemas.microsoft.com/office/drawing/2014/main" id="{C8790E3D-3841-E060-369E-61DE2CF7F0E4}"/>
                  </a:ext>
                </a:extLst>
              </p:cNvPr>
              <p:cNvGrpSpPr/>
              <p:nvPr/>
            </p:nvGrpSpPr>
            <p:grpSpPr>
              <a:xfrm>
                <a:off x="2680904" y="1817603"/>
                <a:ext cx="1269009" cy="936700"/>
                <a:chOff x="3861440" y="1873130"/>
                <a:chExt cx="1269009" cy="936700"/>
              </a:xfrm>
            </p:grpSpPr>
            <p:sp>
              <p:nvSpPr>
                <p:cNvPr id="26" name="TextBox 25">
                  <a:extLst>
                    <a:ext uri="{FF2B5EF4-FFF2-40B4-BE49-F238E27FC236}">
                      <a16:creationId xmlns:a16="http://schemas.microsoft.com/office/drawing/2014/main" id="{153374C2-41B9-706C-AF60-32D3C3967B1E}"/>
                    </a:ext>
                  </a:extLst>
                </p:cNvPr>
                <p:cNvSpPr txBox="1"/>
                <p:nvPr/>
              </p:nvSpPr>
              <p:spPr>
                <a:xfrm>
                  <a:off x="3861440" y="2548220"/>
                  <a:ext cx="1269009" cy="261610"/>
                </a:xfrm>
                <a:prstGeom prst="rect">
                  <a:avLst/>
                </a:prstGeom>
                <a:noFill/>
              </p:spPr>
              <p:txBody>
                <a:bodyPr wrap="square" rtlCol="0">
                  <a:spAutoFit/>
                </a:bodyPr>
                <a:lstStyle/>
                <a:p>
                  <a:pPr algn="ctr"/>
                  <a:r>
                    <a:rPr lang="en-CA" sz="1100" dirty="0">
                      <a:solidFill>
                        <a:srgbClr val="7F7F7F"/>
                      </a:solidFill>
                    </a:rPr>
                    <a:t>Virtual Kick Off </a:t>
                  </a:r>
                </a:p>
              </p:txBody>
            </p:sp>
            <p:pic>
              <p:nvPicPr>
                <p:cNvPr id="27" name="Graphic 26" descr="Users">
                  <a:extLst>
                    <a:ext uri="{FF2B5EF4-FFF2-40B4-BE49-F238E27FC236}">
                      <a16:creationId xmlns:a16="http://schemas.microsoft.com/office/drawing/2014/main" id="{0147B4BF-4E9C-6D06-D7C3-461E89E25A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6052" y="1873130"/>
                  <a:ext cx="805895" cy="805895"/>
                </a:xfrm>
                <a:prstGeom prst="rect">
                  <a:avLst/>
                </a:prstGeom>
              </p:spPr>
            </p:pic>
          </p:grpSp>
          <p:pic>
            <p:nvPicPr>
              <p:cNvPr id="14" name="Graphic 13" descr="Monitor">
                <a:extLst>
                  <a:ext uri="{FF2B5EF4-FFF2-40B4-BE49-F238E27FC236}">
                    <a16:creationId xmlns:a16="http://schemas.microsoft.com/office/drawing/2014/main" id="{9E7DA3B8-C117-9BF2-EB4E-0B91E0962E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28722" y="1966699"/>
                <a:ext cx="661209" cy="661209"/>
              </a:xfrm>
              <a:prstGeom prst="rect">
                <a:avLst/>
              </a:prstGeom>
            </p:spPr>
          </p:pic>
          <p:cxnSp>
            <p:nvCxnSpPr>
              <p:cNvPr id="15" name="Straight Arrow Connector 14">
                <a:extLst>
                  <a:ext uri="{FF2B5EF4-FFF2-40B4-BE49-F238E27FC236}">
                    <a16:creationId xmlns:a16="http://schemas.microsoft.com/office/drawing/2014/main" id="{FC9FFED4-4D35-6F00-99DB-3B7B5629221B}"/>
                  </a:ext>
                </a:extLst>
              </p:cNvPr>
              <p:cNvCxnSpPr>
                <a:cxnSpLocks/>
              </p:cNvCxnSpPr>
              <p:nvPr/>
            </p:nvCxnSpPr>
            <p:spPr>
              <a:xfrm>
                <a:off x="6562588" y="2263092"/>
                <a:ext cx="564044" cy="0"/>
              </a:xfrm>
              <a:prstGeom prst="straightConnector1">
                <a:avLst/>
              </a:prstGeom>
              <a:ln w="762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BD195DE-A039-BA15-D231-A6BCF2FDCB6E}"/>
                  </a:ext>
                </a:extLst>
              </p:cNvPr>
              <p:cNvSpPr txBox="1"/>
              <p:nvPr/>
            </p:nvSpPr>
            <p:spPr>
              <a:xfrm>
                <a:off x="4295001" y="2522201"/>
                <a:ext cx="805291" cy="430887"/>
              </a:xfrm>
              <a:prstGeom prst="rect">
                <a:avLst/>
              </a:prstGeom>
              <a:noFill/>
            </p:spPr>
            <p:txBody>
              <a:bodyPr wrap="square" rtlCol="0">
                <a:spAutoFit/>
              </a:bodyPr>
              <a:lstStyle/>
              <a:p>
                <a:r>
                  <a:rPr lang="en-CA" sz="1100" dirty="0">
                    <a:solidFill>
                      <a:srgbClr val="7F7F7F"/>
                    </a:solidFill>
                  </a:rPr>
                  <a:t>Learning sessions</a:t>
                </a:r>
                <a:r>
                  <a:rPr lang="en-CA" sz="1100" b="1" dirty="0">
                    <a:solidFill>
                      <a:srgbClr val="7F7F7F"/>
                    </a:solidFill>
                  </a:rPr>
                  <a:t>  </a:t>
                </a:r>
              </a:p>
            </p:txBody>
          </p:sp>
          <p:pic>
            <p:nvPicPr>
              <p:cNvPr id="17" name="Graphic 16" descr="Meeting">
                <a:extLst>
                  <a:ext uri="{FF2B5EF4-FFF2-40B4-BE49-F238E27FC236}">
                    <a16:creationId xmlns:a16="http://schemas.microsoft.com/office/drawing/2014/main" id="{637BFE23-1310-FBA4-9D12-DCDBC9D235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1367" y="1797778"/>
                <a:ext cx="835865" cy="802937"/>
              </a:xfrm>
              <a:prstGeom prst="rect">
                <a:avLst/>
              </a:prstGeom>
            </p:spPr>
          </p:pic>
          <p:sp>
            <p:nvSpPr>
              <p:cNvPr id="18" name="TextBox 17">
                <a:extLst>
                  <a:ext uri="{FF2B5EF4-FFF2-40B4-BE49-F238E27FC236}">
                    <a16:creationId xmlns:a16="http://schemas.microsoft.com/office/drawing/2014/main" id="{83063699-806C-6A1B-0F36-3A1D82FAFA4C}"/>
                  </a:ext>
                </a:extLst>
              </p:cNvPr>
              <p:cNvSpPr txBox="1"/>
              <p:nvPr/>
            </p:nvSpPr>
            <p:spPr>
              <a:xfrm>
                <a:off x="48457" y="2469010"/>
                <a:ext cx="1446947" cy="430887"/>
              </a:xfrm>
              <a:prstGeom prst="rect">
                <a:avLst/>
              </a:prstGeom>
              <a:noFill/>
            </p:spPr>
            <p:txBody>
              <a:bodyPr wrap="square" rtlCol="0">
                <a:spAutoFit/>
              </a:bodyPr>
              <a:lstStyle/>
              <a:p>
                <a:pPr algn="ctr"/>
                <a:r>
                  <a:rPr lang="en-CA" sz="1100" dirty="0">
                    <a:solidFill>
                      <a:srgbClr val="7F7F7F"/>
                    </a:solidFill>
                  </a:rPr>
                  <a:t>Collaborative Teams are Formed</a:t>
                </a:r>
              </a:p>
            </p:txBody>
          </p:sp>
          <p:sp>
            <p:nvSpPr>
              <p:cNvPr id="19" name="TextBox 18">
                <a:extLst>
                  <a:ext uri="{FF2B5EF4-FFF2-40B4-BE49-F238E27FC236}">
                    <a16:creationId xmlns:a16="http://schemas.microsoft.com/office/drawing/2014/main" id="{7E16B355-1F70-B097-1220-6A8713FCD529}"/>
                  </a:ext>
                </a:extLst>
              </p:cNvPr>
              <p:cNvSpPr txBox="1"/>
              <p:nvPr/>
            </p:nvSpPr>
            <p:spPr>
              <a:xfrm>
                <a:off x="5507978" y="2550819"/>
                <a:ext cx="1176086" cy="261610"/>
              </a:xfrm>
              <a:prstGeom prst="rect">
                <a:avLst/>
              </a:prstGeom>
              <a:noFill/>
            </p:spPr>
            <p:txBody>
              <a:bodyPr wrap="square" rtlCol="0">
                <a:spAutoFit/>
              </a:bodyPr>
              <a:lstStyle/>
              <a:p>
                <a:pPr algn="ctr"/>
                <a:r>
                  <a:rPr lang="en-CA" sz="1100" dirty="0">
                    <a:solidFill>
                      <a:srgbClr val="7F7F7F"/>
                    </a:solidFill>
                  </a:rPr>
                  <a:t>Coaching calls</a:t>
                </a:r>
              </a:p>
            </p:txBody>
          </p:sp>
          <p:sp>
            <p:nvSpPr>
              <p:cNvPr id="20" name="TextBox 19">
                <a:extLst>
                  <a:ext uri="{FF2B5EF4-FFF2-40B4-BE49-F238E27FC236}">
                    <a16:creationId xmlns:a16="http://schemas.microsoft.com/office/drawing/2014/main" id="{46F78BEF-FCCA-2108-5C70-5C8F9FBEB1AC}"/>
                  </a:ext>
                </a:extLst>
              </p:cNvPr>
              <p:cNvSpPr txBox="1"/>
              <p:nvPr/>
            </p:nvSpPr>
            <p:spPr>
              <a:xfrm>
                <a:off x="8163851" y="2600715"/>
                <a:ext cx="968140" cy="430887"/>
              </a:xfrm>
              <a:prstGeom prst="rect">
                <a:avLst/>
              </a:prstGeom>
              <a:noFill/>
            </p:spPr>
            <p:txBody>
              <a:bodyPr wrap="square" rtlCol="0">
                <a:spAutoFit/>
              </a:bodyPr>
              <a:lstStyle/>
              <a:p>
                <a:pPr algn="ctr"/>
                <a:r>
                  <a:rPr lang="en-CA" sz="1100" dirty="0">
                    <a:solidFill>
                      <a:srgbClr val="7F7F7F"/>
                    </a:solidFill>
                  </a:rPr>
                  <a:t>Virtual Celebration</a:t>
                </a:r>
              </a:p>
            </p:txBody>
          </p:sp>
          <p:pic>
            <p:nvPicPr>
              <p:cNvPr id="21" name="Graphic 20" descr="Research">
                <a:extLst>
                  <a:ext uri="{FF2B5EF4-FFF2-40B4-BE49-F238E27FC236}">
                    <a16:creationId xmlns:a16="http://schemas.microsoft.com/office/drawing/2014/main" id="{899E30A4-E833-35D0-7EE4-06ABA94E38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9847" y="1974476"/>
                <a:ext cx="603697" cy="603697"/>
              </a:xfrm>
              <a:prstGeom prst="rect">
                <a:avLst/>
              </a:prstGeom>
            </p:spPr>
          </p:pic>
          <p:cxnSp>
            <p:nvCxnSpPr>
              <p:cNvPr id="22" name="Straight Arrow Connector 21">
                <a:extLst>
                  <a:ext uri="{FF2B5EF4-FFF2-40B4-BE49-F238E27FC236}">
                    <a16:creationId xmlns:a16="http://schemas.microsoft.com/office/drawing/2014/main" id="{DA842AC4-17AF-8E9B-696D-704E0526C82D}"/>
                  </a:ext>
                </a:extLst>
              </p:cNvPr>
              <p:cNvCxnSpPr>
                <a:cxnSpLocks/>
              </p:cNvCxnSpPr>
              <p:nvPr/>
            </p:nvCxnSpPr>
            <p:spPr>
              <a:xfrm>
                <a:off x="2482723" y="2304080"/>
                <a:ext cx="417320" cy="0"/>
              </a:xfrm>
              <a:prstGeom prst="straightConnector1">
                <a:avLst/>
              </a:prstGeom>
              <a:ln w="762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Graphic 22" descr="Monitor">
                <a:extLst>
                  <a:ext uri="{FF2B5EF4-FFF2-40B4-BE49-F238E27FC236}">
                    <a16:creationId xmlns:a16="http://schemas.microsoft.com/office/drawing/2014/main" id="{F14B5F99-1C82-A191-D68E-0A347F4D17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17317" y="1964944"/>
                <a:ext cx="661209" cy="661209"/>
              </a:xfrm>
              <a:prstGeom prst="rect">
                <a:avLst/>
              </a:prstGeom>
            </p:spPr>
          </p:pic>
          <p:cxnSp>
            <p:nvCxnSpPr>
              <p:cNvPr id="24" name="Straight Arrow Connector 23">
                <a:extLst>
                  <a:ext uri="{FF2B5EF4-FFF2-40B4-BE49-F238E27FC236}">
                    <a16:creationId xmlns:a16="http://schemas.microsoft.com/office/drawing/2014/main" id="{25D13760-46EF-E7E3-C3E8-EBA63D786B07}"/>
                  </a:ext>
                </a:extLst>
              </p:cNvPr>
              <p:cNvCxnSpPr>
                <a:cxnSpLocks/>
              </p:cNvCxnSpPr>
              <p:nvPr/>
            </p:nvCxnSpPr>
            <p:spPr>
              <a:xfrm>
                <a:off x="7845188" y="2263092"/>
                <a:ext cx="417759" cy="0"/>
              </a:xfrm>
              <a:prstGeom prst="straightConnector1">
                <a:avLst/>
              </a:prstGeom>
              <a:ln w="762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0DE7D1A-A601-3A7A-78A8-19D7F1DAFE23}"/>
                  </a:ext>
                </a:extLst>
              </p:cNvPr>
              <p:cNvSpPr txBox="1"/>
              <p:nvPr/>
            </p:nvSpPr>
            <p:spPr>
              <a:xfrm>
                <a:off x="6917942" y="2639448"/>
                <a:ext cx="1166931" cy="430887"/>
              </a:xfrm>
              <a:prstGeom prst="rect">
                <a:avLst/>
              </a:prstGeom>
              <a:noFill/>
            </p:spPr>
            <p:txBody>
              <a:bodyPr wrap="square" rtlCol="0">
                <a:spAutoFit/>
              </a:bodyPr>
              <a:lstStyle/>
              <a:p>
                <a:pPr algn="ctr"/>
                <a:r>
                  <a:rPr lang="en-CA" sz="1100" dirty="0">
                    <a:solidFill>
                      <a:srgbClr val="7F7F7F"/>
                    </a:solidFill>
                  </a:rPr>
                  <a:t>Improvement cycles  </a:t>
                </a:r>
              </a:p>
            </p:txBody>
          </p:sp>
        </p:grpSp>
      </p:grpSp>
      <p:graphicFrame>
        <p:nvGraphicFramePr>
          <p:cNvPr id="28" name="Table 28">
            <a:extLst>
              <a:ext uri="{FF2B5EF4-FFF2-40B4-BE49-F238E27FC236}">
                <a16:creationId xmlns:a16="http://schemas.microsoft.com/office/drawing/2014/main" id="{93647731-ED8C-CAEA-1D58-B00C5DD99AA8}"/>
              </a:ext>
            </a:extLst>
          </p:cNvPr>
          <p:cNvGraphicFramePr>
            <a:graphicFrameLocks noGrp="1"/>
          </p:cNvGraphicFramePr>
          <p:nvPr>
            <p:extLst>
              <p:ext uri="{D42A27DB-BD31-4B8C-83A1-F6EECF244321}">
                <p14:modId xmlns:p14="http://schemas.microsoft.com/office/powerpoint/2010/main" val="1144275294"/>
              </p:ext>
            </p:extLst>
          </p:nvPr>
        </p:nvGraphicFramePr>
        <p:xfrm>
          <a:off x="1464578" y="3252239"/>
          <a:ext cx="9289144" cy="2780454"/>
        </p:xfrm>
        <a:graphic>
          <a:graphicData uri="http://schemas.openxmlformats.org/drawingml/2006/table">
            <a:tbl>
              <a:tblPr firstRow="1" bandRow="1">
                <a:tableStyleId>{5C22544A-7EE6-4342-B048-85BDC9FD1C3A}</a:tableStyleId>
              </a:tblPr>
              <a:tblGrid>
                <a:gridCol w="4644572">
                  <a:extLst>
                    <a:ext uri="{9D8B030D-6E8A-4147-A177-3AD203B41FA5}">
                      <a16:colId xmlns:a16="http://schemas.microsoft.com/office/drawing/2014/main" val="3893699764"/>
                    </a:ext>
                  </a:extLst>
                </a:gridCol>
                <a:gridCol w="4644572">
                  <a:extLst>
                    <a:ext uri="{9D8B030D-6E8A-4147-A177-3AD203B41FA5}">
                      <a16:colId xmlns:a16="http://schemas.microsoft.com/office/drawing/2014/main" val="388402501"/>
                    </a:ext>
                  </a:extLst>
                </a:gridCol>
              </a:tblGrid>
              <a:tr h="269530">
                <a:tc>
                  <a:txBody>
                    <a:bodyPr/>
                    <a:lstStyle/>
                    <a:p>
                      <a:r>
                        <a:rPr lang="en-CA" dirty="0">
                          <a:solidFill>
                            <a:schemeClr val="bg1"/>
                          </a:solidFill>
                        </a:rPr>
                        <a:t>Event</a:t>
                      </a:r>
                    </a:p>
                  </a:txBody>
                  <a:tcPr>
                    <a:solidFill>
                      <a:srgbClr val="41613B"/>
                    </a:solidFill>
                  </a:tcPr>
                </a:tc>
                <a:tc>
                  <a:txBody>
                    <a:bodyPr/>
                    <a:lstStyle/>
                    <a:p>
                      <a:r>
                        <a:rPr lang="en-CA" dirty="0"/>
                        <a:t>Timeline</a:t>
                      </a:r>
                    </a:p>
                  </a:txBody>
                  <a:tcPr>
                    <a:solidFill>
                      <a:srgbClr val="41613B"/>
                    </a:solidFill>
                  </a:tcPr>
                </a:tc>
                <a:extLst>
                  <a:ext uri="{0D108BD9-81ED-4DB2-BD59-A6C34878D82A}">
                    <a16:rowId xmlns:a16="http://schemas.microsoft.com/office/drawing/2014/main" val="2611907680"/>
                  </a:ext>
                </a:extLst>
              </a:tr>
              <a:tr h="433494">
                <a:tc>
                  <a:txBody>
                    <a:bodyPr/>
                    <a:lstStyle/>
                    <a:p>
                      <a:r>
                        <a:rPr lang="en-CA" sz="2000" dirty="0">
                          <a:latin typeface="Calibri" panose="020F0502020204030204" pitchFamily="34" charset="0"/>
                          <a:cs typeface="Calibri" panose="020F0502020204030204" pitchFamily="34" charset="0"/>
                        </a:rPr>
                        <a:t>Team Recruitment</a:t>
                      </a:r>
                    </a:p>
                  </a:txBody>
                  <a:tcPr/>
                </a:tc>
                <a:tc>
                  <a:txBody>
                    <a:bodyPr/>
                    <a:lstStyle/>
                    <a:p>
                      <a:r>
                        <a:rPr lang="en-CA" sz="2000" dirty="0">
                          <a:latin typeface="Calibri" panose="020F0502020204030204" pitchFamily="34" charset="0"/>
                          <a:cs typeface="Calibri" panose="020F0502020204030204" pitchFamily="34" charset="0"/>
                        </a:rPr>
                        <a:t>October – November 2023</a:t>
                      </a:r>
                    </a:p>
                  </a:txBody>
                  <a:tcPr/>
                </a:tc>
                <a:extLst>
                  <a:ext uri="{0D108BD9-81ED-4DB2-BD59-A6C34878D82A}">
                    <a16:rowId xmlns:a16="http://schemas.microsoft.com/office/drawing/2014/main" val="369803407"/>
                  </a:ext>
                </a:extLst>
              </a:tr>
              <a:tr h="370840">
                <a:tc>
                  <a:txBody>
                    <a:bodyPr/>
                    <a:lstStyle/>
                    <a:p>
                      <a:r>
                        <a:rPr lang="en-CA" sz="2000" dirty="0">
                          <a:latin typeface="Calibri" panose="020F0502020204030204" pitchFamily="34" charset="0"/>
                          <a:cs typeface="Calibri" panose="020F0502020204030204" pitchFamily="34" charset="0"/>
                        </a:rPr>
                        <a:t>Team pre-work: aim, focus, measure</a:t>
                      </a:r>
                    </a:p>
                  </a:txBody>
                  <a:tcPr/>
                </a:tc>
                <a:tc>
                  <a:txBody>
                    <a:bodyPr/>
                    <a:lstStyle/>
                    <a:p>
                      <a:r>
                        <a:rPr lang="en-CA" sz="2000" dirty="0">
                          <a:latin typeface="Calibri" panose="020F0502020204030204" pitchFamily="34" charset="0"/>
                          <a:cs typeface="Calibri" panose="020F0502020204030204" pitchFamily="34" charset="0"/>
                        </a:rPr>
                        <a:t>November -December 2023</a:t>
                      </a:r>
                    </a:p>
                  </a:txBody>
                  <a:tcPr/>
                </a:tc>
                <a:extLst>
                  <a:ext uri="{0D108BD9-81ED-4DB2-BD59-A6C34878D82A}">
                    <a16:rowId xmlns:a16="http://schemas.microsoft.com/office/drawing/2014/main" val="3061900061"/>
                  </a:ext>
                </a:extLst>
              </a:tr>
              <a:tr h="370840">
                <a:tc>
                  <a:txBody>
                    <a:bodyPr/>
                    <a:lstStyle/>
                    <a:p>
                      <a:r>
                        <a:rPr lang="en-CA" sz="2000" dirty="0">
                          <a:latin typeface="Calibri" panose="020F0502020204030204" pitchFamily="34" charset="0"/>
                          <a:cs typeface="Calibri" panose="020F0502020204030204" pitchFamily="34" charset="0"/>
                        </a:rPr>
                        <a:t>Four virtual learning sessions</a:t>
                      </a:r>
                    </a:p>
                  </a:txBody>
                  <a:tcPr/>
                </a:tc>
                <a:tc>
                  <a:txBody>
                    <a:bodyPr/>
                    <a:lstStyle/>
                    <a:p>
                      <a:r>
                        <a:rPr lang="en-CA" sz="2000" dirty="0">
                          <a:latin typeface="Calibri" panose="020F0502020204030204" pitchFamily="34" charset="0"/>
                          <a:cs typeface="Calibri" panose="020F0502020204030204" pitchFamily="34" charset="0"/>
                        </a:rPr>
                        <a:t>January 2024 – October 2024</a:t>
                      </a:r>
                    </a:p>
                  </a:txBody>
                  <a:tcPr/>
                </a:tc>
                <a:extLst>
                  <a:ext uri="{0D108BD9-81ED-4DB2-BD59-A6C34878D82A}">
                    <a16:rowId xmlns:a16="http://schemas.microsoft.com/office/drawing/2014/main" val="2075176783"/>
                  </a:ext>
                </a:extLst>
              </a:tr>
              <a:tr h="370840">
                <a:tc>
                  <a:txBody>
                    <a:bodyPr/>
                    <a:lstStyle/>
                    <a:p>
                      <a:r>
                        <a:rPr lang="en-CA" sz="2000" dirty="0">
                          <a:latin typeface="Calibri" panose="020F0502020204030204" pitchFamily="34" charset="0"/>
                          <a:cs typeface="Calibri" panose="020F0502020204030204" pitchFamily="34" charset="0"/>
                        </a:rPr>
                        <a:t>Six coaching calls</a:t>
                      </a:r>
                    </a:p>
                  </a:txBody>
                  <a:tcPr/>
                </a:tc>
                <a:tc>
                  <a:txBody>
                    <a:bodyPr/>
                    <a:lstStyle/>
                    <a:p>
                      <a:r>
                        <a:rPr lang="en-CA" sz="2000" dirty="0">
                          <a:latin typeface="Calibri" panose="020F0502020204030204" pitchFamily="34" charset="0"/>
                          <a:cs typeface="Calibri" panose="020F0502020204030204" pitchFamily="34" charset="0"/>
                        </a:rPr>
                        <a:t>January 2024 – October 2024</a:t>
                      </a:r>
                    </a:p>
                  </a:txBody>
                  <a:tcPr/>
                </a:tc>
                <a:extLst>
                  <a:ext uri="{0D108BD9-81ED-4DB2-BD59-A6C34878D82A}">
                    <a16:rowId xmlns:a16="http://schemas.microsoft.com/office/drawing/2014/main" val="1519044434"/>
                  </a:ext>
                </a:extLst>
              </a:tr>
              <a:tr h="370840">
                <a:tc>
                  <a:txBody>
                    <a:bodyPr/>
                    <a:lstStyle/>
                    <a:p>
                      <a:r>
                        <a:rPr lang="en-CA" sz="2000" dirty="0">
                          <a:latin typeface="Calibri" panose="020F0502020204030204" pitchFamily="34" charset="0"/>
                          <a:cs typeface="Calibri" panose="020F0502020204030204" pitchFamily="34" charset="0"/>
                        </a:rPr>
                        <a:t>Virtual closing</a:t>
                      </a:r>
                    </a:p>
                  </a:txBody>
                  <a:tcPr/>
                </a:tc>
                <a:tc>
                  <a:txBody>
                    <a:bodyPr/>
                    <a:lstStyle/>
                    <a:p>
                      <a:r>
                        <a:rPr lang="en-CA" sz="2000" dirty="0">
                          <a:latin typeface="Calibri" panose="020F0502020204030204" pitchFamily="34" charset="0"/>
                          <a:cs typeface="Calibri" panose="020F0502020204030204" pitchFamily="34" charset="0"/>
                        </a:rPr>
                        <a:t>October 2024</a:t>
                      </a:r>
                    </a:p>
                  </a:txBody>
                  <a:tcPr/>
                </a:tc>
                <a:extLst>
                  <a:ext uri="{0D108BD9-81ED-4DB2-BD59-A6C34878D82A}">
                    <a16:rowId xmlns:a16="http://schemas.microsoft.com/office/drawing/2014/main" val="4243722364"/>
                  </a:ext>
                </a:extLst>
              </a:tr>
              <a:tr h="370840">
                <a:tc>
                  <a:txBody>
                    <a:bodyPr/>
                    <a:lstStyle/>
                    <a:p>
                      <a:r>
                        <a:rPr lang="en-CA" sz="2000" dirty="0">
                          <a:latin typeface="Calibri" panose="020F0502020204030204" pitchFamily="34" charset="0"/>
                          <a:cs typeface="Calibri" panose="020F0502020204030204" pitchFamily="34" charset="0"/>
                        </a:rPr>
                        <a:t>Evaluation</a:t>
                      </a:r>
                    </a:p>
                  </a:txBody>
                  <a:tcPr/>
                </a:tc>
                <a:tc>
                  <a:txBody>
                    <a:bodyPr/>
                    <a:lstStyle/>
                    <a:p>
                      <a:r>
                        <a:rPr lang="en-CA" sz="2000" dirty="0">
                          <a:latin typeface="Calibri" panose="020F0502020204030204" pitchFamily="34" charset="0"/>
                          <a:cs typeface="Calibri" panose="020F0502020204030204" pitchFamily="34" charset="0"/>
                        </a:rPr>
                        <a:t>October 2024 onward</a:t>
                      </a:r>
                    </a:p>
                  </a:txBody>
                  <a:tcPr/>
                </a:tc>
                <a:extLst>
                  <a:ext uri="{0D108BD9-81ED-4DB2-BD59-A6C34878D82A}">
                    <a16:rowId xmlns:a16="http://schemas.microsoft.com/office/drawing/2014/main" val="3068940924"/>
                  </a:ext>
                </a:extLst>
              </a:tr>
            </a:tbl>
          </a:graphicData>
        </a:graphic>
      </p:graphicFrame>
      <p:pic>
        <p:nvPicPr>
          <p:cNvPr id="2" name="Picture 1" descr="A black and grey text&#10;&#10;Description automatically generated">
            <a:extLst>
              <a:ext uri="{FF2B5EF4-FFF2-40B4-BE49-F238E27FC236}">
                <a16:creationId xmlns:a16="http://schemas.microsoft.com/office/drawing/2014/main" id="{1507FDA7-C567-80C8-1145-737D234AD3C0}"/>
              </a:ext>
            </a:extLst>
          </p:cNvPr>
          <p:cNvPicPr>
            <a:picLocks noChangeAspect="1"/>
          </p:cNvPicPr>
          <p:nvPr/>
        </p:nvPicPr>
        <p:blipFill>
          <a:blip r:embed="rId12"/>
          <a:stretch>
            <a:fillRect/>
          </a:stretch>
        </p:blipFill>
        <p:spPr>
          <a:xfrm>
            <a:off x="79828" y="6097124"/>
            <a:ext cx="2365829" cy="647291"/>
          </a:xfrm>
          <a:prstGeom prst="rect">
            <a:avLst/>
          </a:prstGeom>
        </p:spPr>
      </p:pic>
      <p:pic>
        <p:nvPicPr>
          <p:cNvPr id="30" name="Picture 29" descr="A green branch with needles&#10;&#10;Description automatically generated">
            <a:extLst>
              <a:ext uri="{FF2B5EF4-FFF2-40B4-BE49-F238E27FC236}">
                <a16:creationId xmlns:a16="http://schemas.microsoft.com/office/drawing/2014/main" id="{DF88FF43-F7DD-8273-4D35-C4ED9E96894D}"/>
              </a:ext>
            </a:extLst>
          </p:cNvPr>
          <p:cNvPicPr>
            <a:picLocks noChangeAspect="1"/>
          </p:cNvPicPr>
          <p:nvPr/>
        </p:nvPicPr>
        <p:blipFill>
          <a:blip r:embed="rId13">
            <a:alphaModFix amt="65000"/>
          </a:blip>
          <a:stretch>
            <a:fillRect/>
          </a:stretch>
        </p:blipFill>
        <p:spPr>
          <a:xfrm rot="16200000">
            <a:off x="10490912" y="-115824"/>
            <a:ext cx="1746656" cy="1746656"/>
          </a:xfrm>
          <a:prstGeom prst="rect">
            <a:avLst/>
          </a:prstGeom>
        </p:spPr>
      </p:pic>
      <p:pic>
        <p:nvPicPr>
          <p:cNvPr id="31" name="Picture 30" descr="A diagram of a diagram&#10;&#10;Description automatically generated">
            <a:extLst>
              <a:ext uri="{FF2B5EF4-FFF2-40B4-BE49-F238E27FC236}">
                <a16:creationId xmlns:a16="http://schemas.microsoft.com/office/drawing/2014/main" id="{7F56A44F-52B3-535A-CBDC-91D31E14B0B8}"/>
              </a:ext>
            </a:extLst>
          </p:cNvPr>
          <p:cNvPicPr>
            <a:picLocks noChangeAspect="1"/>
          </p:cNvPicPr>
          <p:nvPr/>
        </p:nvPicPr>
        <p:blipFill>
          <a:blip r:embed="rId14"/>
          <a:stretch>
            <a:fillRect/>
          </a:stretch>
        </p:blipFill>
        <p:spPr>
          <a:xfrm>
            <a:off x="9021677" y="1785037"/>
            <a:ext cx="748201" cy="748201"/>
          </a:xfrm>
          <a:prstGeom prst="rect">
            <a:avLst/>
          </a:prstGeom>
        </p:spPr>
      </p:pic>
    </p:spTree>
    <p:extLst>
      <p:ext uri="{BB962C8B-B14F-4D97-AF65-F5344CB8AC3E}">
        <p14:creationId xmlns:p14="http://schemas.microsoft.com/office/powerpoint/2010/main" val="411211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AEAB33-95AE-7121-62CC-FF5A5AE4037F}"/>
              </a:ext>
            </a:extLst>
          </p:cNvPr>
          <p:cNvPicPr>
            <a:picLocks noChangeAspect="1"/>
          </p:cNvPicPr>
          <p:nvPr/>
        </p:nvPicPr>
        <p:blipFill>
          <a:blip r:embed="rId3"/>
          <a:stretch>
            <a:fillRect/>
          </a:stretch>
        </p:blipFill>
        <p:spPr>
          <a:xfrm>
            <a:off x="10445344" y="5530105"/>
            <a:ext cx="1746656" cy="1327895"/>
          </a:xfrm>
          <a:prstGeom prst="rect">
            <a:avLst/>
          </a:prstGeom>
        </p:spPr>
      </p:pic>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514268" y="766248"/>
            <a:ext cx="11163463" cy="8069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en-US" sz="3600" dirty="0">
                <a:solidFill>
                  <a:srgbClr val="41613B"/>
                </a:solidFill>
                <a:latin typeface="Poppins SemiBold" panose="00000700000000000000" pitchFamily="2" charset="0"/>
                <a:cs typeface="Poppins SemiBold" panose="00000700000000000000" pitchFamily="2" charset="0"/>
              </a:rPr>
              <a:t>Who can participate?</a:t>
            </a:r>
            <a:endParaRPr lang="en-US" dirty="0">
              <a:solidFill>
                <a:srgbClr val="41613B"/>
              </a:solidFill>
            </a:endParaRPr>
          </a:p>
        </p:txBody>
      </p:sp>
      <p:sp>
        <p:nvSpPr>
          <p:cNvPr id="5" name="TextBox 4">
            <a:extLst>
              <a:ext uri="{FF2B5EF4-FFF2-40B4-BE49-F238E27FC236}">
                <a16:creationId xmlns:a16="http://schemas.microsoft.com/office/drawing/2014/main" id="{3F24B102-7A80-66F0-D72F-EAA7B916165E}"/>
              </a:ext>
            </a:extLst>
          </p:cNvPr>
          <p:cNvSpPr txBox="1"/>
          <p:nvPr/>
        </p:nvSpPr>
        <p:spPr>
          <a:xfrm>
            <a:off x="514268" y="1668256"/>
            <a:ext cx="11163463" cy="3060325"/>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lang="en-US" sz="2400" b="1" dirty="0">
                <a:solidFill>
                  <a:schemeClr val="accent3"/>
                </a:solidFill>
              </a:rPr>
              <a:t>Anyone interested in reducing health care’s environmental footprint!</a:t>
            </a:r>
          </a:p>
          <a:p>
            <a:pPr marL="342900" indent="-342900" defTabSz="914400">
              <a:lnSpc>
                <a:spcPct val="90000"/>
              </a:lnSpc>
              <a:spcBef>
                <a:spcPts val="1000"/>
              </a:spcBef>
              <a:buFont typeface="Arial" panose="020B0604020202020204" pitchFamily="34" charset="0"/>
              <a:buChar char="•"/>
              <a:defRPr/>
            </a:pPr>
            <a:endParaRPr lang="en-US" sz="2400" dirty="0">
              <a:latin typeface="Calibri" panose="020F0502020204030204" pitchFamily="34" charset="0"/>
              <a:cs typeface="Calibri" panose="020F0502020204030204" pitchFamily="34" charset="0"/>
            </a:endParaRPr>
          </a:p>
          <a:p>
            <a:pPr marL="342900" indent="-342900" defTabSz="914400">
              <a:lnSpc>
                <a:spcPct val="90000"/>
              </a:lnSpc>
              <a:spcBef>
                <a:spcPts val="1000"/>
              </a:spcBef>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New to or seeking to learn more ways to decrease environmental costs while delivering care</a:t>
            </a:r>
          </a:p>
          <a:p>
            <a:pPr marL="342900" indent="-342900" defTabSz="914400">
              <a:lnSpc>
                <a:spcPct val="90000"/>
              </a:lnSpc>
              <a:spcBef>
                <a:spcPts val="1000"/>
              </a:spcBef>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No previous experience with quality improvement or of low-carbon practice changes</a:t>
            </a:r>
          </a:p>
          <a:p>
            <a:pPr marL="342900" indent="-342900" defTabSz="914400">
              <a:lnSpc>
                <a:spcPct val="90000"/>
              </a:lnSpc>
              <a:spcBef>
                <a:spcPts val="1000"/>
              </a:spcBef>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Teams of ideally 4-7 people within your clinical setting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latin typeface="Calibri" panose="020F0502020204030204" pitchFamily="34" charset="0"/>
                <a:cs typeface="Calibri" panose="020F0502020204030204" pitchFamily="34" charset="0"/>
              </a:rPr>
              <a:t>No charge to participate</a:t>
            </a:r>
          </a:p>
        </p:txBody>
      </p:sp>
      <p:pic>
        <p:nvPicPr>
          <p:cNvPr id="2" name="Picture 1" descr="A black and grey text&#10;&#10;Description automatically generated">
            <a:extLst>
              <a:ext uri="{FF2B5EF4-FFF2-40B4-BE49-F238E27FC236}">
                <a16:creationId xmlns:a16="http://schemas.microsoft.com/office/drawing/2014/main" id="{C895405F-E8D3-80F2-DA32-45667AD32310}"/>
              </a:ext>
            </a:extLst>
          </p:cNvPr>
          <p:cNvPicPr>
            <a:picLocks noChangeAspect="1"/>
          </p:cNvPicPr>
          <p:nvPr/>
        </p:nvPicPr>
        <p:blipFill>
          <a:blip r:embed="rId4"/>
          <a:stretch>
            <a:fillRect/>
          </a:stretch>
        </p:blipFill>
        <p:spPr>
          <a:xfrm>
            <a:off x="79828" y="6097124"/>
            <a:ext cx="2365829" cy="647291"/>
          </a:xfrm>
          <a:prstGeom prst="rect">
            <a:avLst/>
          </a:prstGeom>
        </p:spPr>
      </p:pic>
      <p:pic>
        <p:nvPicPr>
          <p:cNvPr id="8" name="Picture 7" descr="A blue leaf on a black background&#10;&#10;Description automatically generated">
            <a:extLst>
              <a:ext uri="{FF2B5EF4-FFF2-40B4-BE49-F238E27FC236}">
                <a16:creationId xmlns:a16="http://schemas.microsoft.com/office/drawing/2014/main" id="{8828BA70-6539-6D6A-EF0E-8C006C1A37D7}"/>
              </a:ext>
            </a:extLst>
          </p:cNvPr>
          <p:cNvPicPr>
            <a:picLocks noChangeAspect="1"/>
          </p:cNvPicPr>
          <p:nvPr/>
        </p:nvPicPr>
        <p:blipFill>
          <a:blip r:embed="rId5">
            <a:alphaModFix amt="65000"/>
          </a:blip>
          <a:stretch>
            <a:fillRect/>
          </a:stretch>
        </p:blipFill>
        <p:spPr>
          <a:xfrm rot="15423475">
            <a:off x="10698484" y="9557"/>
            <a:ext cx="1422400" cy="1422400"/>
          </a:xfrm>
          <a:prstGeom prst="rect">
            <a:avLst/>
          </a:prstGeom>
        </p:spPr>
      </p:pic>
    </p:spTree>
    <p:extLst>
      <p:ext uri="{BB962C8B-B14F-4D97-AF65-F5344CB8AC3E}">
        <p14:creationId xmlns:p14="http://schemas.microsoft.com/office/powerpoint/2010/main" val="413022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13C136-EAF4-D35E-E0B3-4D58FAF2823A}"/>
              </a:ext>
            </a:extLst>
          </p:cNvPr>
          <p:cNvPicPr>
            <a:picLocks noChangeAspect="1"/>
          </p:cNvPicPr>
          <p:nvPr/>
        </p:nvPicPr>
        <p:blipFill>
          <a:blip r:embed="rId3"/>
          <a:stretch>
            <a:fillRect/>
          </a:stretch>
        </p:blipFill>
        <p:spPr>
          <a:xfrm>
            <a:off x="10445344" y="5530105"/>
            <a:ext cx="1746656" cy="1327895"/>
          </a:xfrm>
          <a:prstGeom prst="rect">
            <a:avLst/>
          </a:prstGeom>
        </p:spPr>
      </p:pic>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514268" y="766248"/>
            <a:ext cx="11163463" cy="8069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en-US" sz="3600" dirty="0">
                <a:solidFill>
                  <a:srgbClr val="41613B"/>
                </a:solidFill>
                <a:latin typeface="Poppins SemiBold" panose="00000700000000000000" pitchFamily="2" charset="0"/>
                <a:cs typeface="Poppins SemiBold" panose="00000700000000000000" pitchFamily="2" charset="0"/>
              </a:rPr>
              <a:t>Application Process</a:t>
            </a:r>
            <a:endParaRPr lang="en-US" dirty="0">
              <a:solidFill>
                <a:srgbClr val="41613B"/>
              </a:solidFill>
            </a:endParaRPr>
          </a:p>
        </p:txBody>
      </p:sp>
      <p:sp>
        <p:nvSpPr>
          <p:cNvPr id="5" name="TextBox 4">
            <a:extLst>
              <a:ext uri="{FF2B5EF4-FFF2-40B4-BE49-F238E27FC236}">
                <a16:creationId xmlns:a16="http://schemas.microsoft.com/office/drawing/2014/main" id="{3F24B102-7A80-66F0-D72F-EAA7B916165E}"/>
              </a:ext>
            </a:extLst>
          </p:cNvPr>
          <p:cNvSpPr txBox="1"/>
          <p:nvPr/>
        </p:nvSpPr>
        <p:spPr>
          <a:xfrm>
            <a:off x="648784" y="2028826"/>
            <a:ext cx="11163463" cy="3080330"/>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latin typeface="Calibri" panose="020F0502020204030204" pitchFamily="34" charset="0"/>
                <a:cs typeface="Calibri" panose="020F0502020204030204" pitchFamily="34" charset="0"/>
              </a:rPr>
              <a:t>Applications now open on the HQBC website</a:t>
            </a:r>
          </a:p>
          <a:p>
            <a:pPr marL="285750" indent="-285750" defTabSz="914400">
              <a:lnSpc>
                <a:spcPct val="90000"/>
              </a:lnSpc>
              <a:spcBef>
                <a:spcPts val="1000"/>
              </a:spcBef>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Team application calls</a:t>
            </a:r>
          </a:p>
          <a:p>
            <a:pPr marL="285750" indent="-285750" defTabSz="914400">
              <a:lnSpc>
                <a:spcPct val="90000"/>
              </a:lnSpc>
              <a:spcBef>
                <a:spcPts val="1000"/>
              </a:spcBef>
              <a:buFont typeface="Arial" panose="020B0604020202020204" pitchFamily="34" charset="0"/>
              <a:buChar char="•"/>
              <a:defRPr/>
            </a:pPr>
            <a:endParaRPr lang="en-US" sz="2000" b="1" dirty="0">
              <a:solidFill>
                <a:schemeClr val="accent3"/>
              </a:solidFill>
            </a:endParaRPr>
          </a:p>
          <a:p>
            <a:pPr marL="285750" indent="-285750" defTabSz="914400">
              <a:lnSpc>
                <a:spcPct val="90000"/>
              </a:lnSpc>
              <a:spcBef>
                <a:spcPts val="1000"/>
              </a:spcBef>
              <a:buFont typeface="Arial" panose="020B0604020202020204" pitchFamily="34" charset="0"/>
              <a:buChar char="•"/>
              <a:defRPr/>
            </a:pPr>
            <a:endParaRPr lang="en-US" sz="2000" b="1" dirty="0">
              <a:solidFill>
                <a:schemeClr val="accent3"/>
              </a:solidFill>
            </a:endParaRPr>
          </a:p>
          <a:p>
            <a:pPr marL="285750" indent="-285750" defTabSz="914400">
              <a:lnSpc>
                <a:spcPct val="90000"/>
              </a:lnSpc>
              <a:spcBef>
                <a:spcPts val="1000"/>
              </a:spcBef>
              <a:buFont typeface="Arial" panose="020B0604020202020204" pitchFamily="34" charset="0"/>
              <a:buChar char="•"/>
              <a:defRPr/>
            </a:pPr>
            <a:endParaRPr lang="en-US" sz="2000" b="1" dirty="0">
              <a:solidFill>
                <a:schemeClr val="accent3"/>
              </a:solidFill>
            </a:endParaRPr>
          </a:p>
          <a:p>
            <a:pPr algn="ctr" defTabSz="914400">
              <a:lnSpc>
                <a:spcPct val="90000"/>
              </a:lnSpc>
              <a:spcBef>
                <a:spcPts val="1000"/>
              </a:spcBef>
              <a:defRPr/>
            </a:pPr>
            <a:r>
              <a:rPr lang="en-US" sz="3200" b="1" dirty="0">
                <a:solidFill>
                  <a:schemeClr val="accent3"/>
                </a:solidFill>
              </a:rPr>
              <a:t>APPLY BY NOVEMBER 24!</a:t>
            </a:r>
            <a:r>
              <a:rPr lang="en-US" sz="3200" b="1" baseline="30000" dirty="0">
                <a:solidFill>
                  <a:schemeClr val="accent3"/>
                </a:solidFill>
              </a:rPr>
              <a:t> </a:t>
            </a:r>
            <a:endParaRPr lang="en-US" sz="3200" b="1" dirty="0">
              <a:solidFill>
                <a:schemeClr val="accent3"/>
              </a:solidFil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000" dirty="0"/>
          </a:p>
        </p:txBody>
      </p:sp>
      <p:pic>
        <p:nvPicPr>
          <p:cNvPr id="6" name="Picture 5" descr="A green branch with leaves&#10;&#10;Description automatically generated">
            <a:extLst>
              <a:ext uri="{FF2B5EF4-FFF2-40B4-BE49-F238E27FC236}">
                <a16:creationId xmlns:a16="http://schemas.microsoft.com/office/drawing/2014/main" id="{016B0F9A-3631-B9BC-F1CC-3816C6034847}"/>
              </a:ext>
            </a:extLst>
          </p:cNvPr>
          <p:cNvPicPr>
            <a:picLocks noChangeAspect="1"/>
          </p:cNvPicPr>
          <p:nvPr/>
        </p:nvPicPr>
        <p:blipFill>
          <a:blip r:embed="rId4">
            <a:alphaModFix amt="65000"/>
          </a:blip>
          <a:stretch>
            <a:fillRect/>
          </a:stretch>
        </p:blipFill>
        <p:spPr>
          <a:xfrm>
            <a:off x="10512441" y="-175773"/>
            <a:ext cx="1783650" cy="1783650"/>
          </a:xfrm>
          <a:prstGeom prst="rect">
            <a:avLst/>
          </a:prstGeom>
        </p:spPr>
      </p:pic>
      <p:pic>
        <p:nvPicPr>
          <p:cNvPr id="2" name="Picture 1" descr="A black and grey text&#10;&#10;Description automatically generated">
            <a:extLst>
              <a:ext uri="{FF2B5EF4-FFF2-40B4-BE49-F238E27FC236}">
                <a16:creationId xmlns:a16="http://schemas.microsoft.com/office/drawing/2014/main" id="{47671FF6-331B-A543-E072-F02B2BB067F4}"/>
              </a:ext>
            </a:extLst>
          </p:cNvPr>
          <p:cNvPicPr>
            <a:picLocks noChangeAspect="1"/>
          </p:cNvPicPr>
          <p:nvPr/>
        </p:nvPicPr>
        <p:blipFill>
          <a:blip r:embed="rId5"/>
          <a:stretch>
            <a:fillRect/>
          </a:stretch>
        </p:blipFill>
        <p:spPr>
          <a:xfrm>
            <a:off x="79828" y="6097124"/>
            <a:ext cx="2365829" cy="647291"/>
          </a:xfrm>
          <a:prstGeom prst="rect">
            <a:avLst/>
          </a:prstGeom>
        </p:spPr>
      </p:pic>
    </p:spTree>
    <p:extLst>
      <p:ext uri="{BB962C8B-B14F-4D97-AF65-F5344CB8AC3E}">
        <p14:creationId xmlns:p14="http://schemas.microsoft.com/office/powerpoint/2010/main" val="198234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52A15-45FE-DE92-B926-7224AB5CB405}"/>
              </a:ext>
            </a:extLst>
          </p:cNvPr>
          <p:cNvSpPr>
            <a:spLocks noGrp="1"/>
          </p:cNvSpPr>
          <p:nvPr>
            <p:ph type="title"/>
          </p:nvPr>
        </p:nvSpPr>
        <p:spPr>
          <a:xfrm>
            <a:off x="727200" y="2469600"/>
            <a:ext cx="7589486" cy="2697486"/>
          </a:xfrm>
        </p:spPr>
        <p:txBody>
          <a:bodyPr/>
          <a:lstStyle/>
          <a:p>
            <a:r>
              <a:rPr lang="en-CA" sz="4400" dirty="0">
                <a:solidFill>
                  <a:schemeClr val="bg1"/>
                </a:solidFill>
                <a:latin typeface="Poppins SemiBold" panose="00000700000000000000" pitchFamily="2" charset="0"/>
                <a:cs typeface="Poppins SemiBold" panose="00000700000000000000" pitchFamily="2" charset="0"/>
              </a:rPr>
              <a:t>Contact Us!</a:t>
            </a:r>
            <a:br>
              <a:rPr lang="en-CA" sz="4800" dirty="0">
                <a:solidFill>
                  <a:schemeClr val="bg1"/>
                </a:solidFill>
                <a:latin typeface="Poppins SemiBold" panose="00000700000000000000" pitchFamily="2" charset="0"/>
                <a:cs typeface="Poppins SemiBold" panose="00000700000000000000" pitchFamily="2" charset="0"/>
              </a:rPr>
            </a:br>
            <a:br>
              <a:rPr lang="en-CA" sz="4000" b="1" dirty="0">
                <a:solidFill>
                  <a:schemeClr val="accent1"/>
                </a:solidFill>
              </a:rPr>
            </a:br>
            <a:r>
              <a:rPr lang="en-US" sz="2400" b="1" dirty="0">
                <a:solidFill>
                  <a:srgbClr val="628A9C"/>
                </a:solidFill>
                <a:hlinkClick r:id="rId3"/>
              </a:rPr>
              <a:t>Low-Carbon, High-Quality Care</a:t>
            </a:r>
            <a:br>
              <a:rPr lang="en-US" sz="2400" b="1" dirty="0">
                <a:solidFill>
                  <a:srgbClr val="628A9C"/>
                </a:solidFill>
              </a:rPr>
            </a:br>
            <a:r>
              <a:rPr lang="en-US" sz="2400" b="0" dirty="0">
                <a:solidFill>
                  <a:schemeClr val="bg1"/>
                </a:solidFill>
                <a:ea typeface="Verdana" panose="020B0604030504040204" pitchFamily="34" charset="0"/>
              </a:rPr>
              <a:t>lowcarbon@healthqualitybc.ca </a:t>
            </a:r>
            <a:br>
              <a:rPr lang="en-US" sz="4000" dirty="0">
                <a:solidFill>
                  <a:schemeClr val="bg1"/>
                </a:solidFill>
                <a:ea typeface="Verdana" panose="020B0604030504040204" pitchFamily="34" charset="0"/>
              </a:rPr>
            </a:br>
            <a:endParaRPr lang="en-CA" dirty="0"/>
          </a:p>
        </p:txBody>
      </p:sp>
    </p:spTree>
    <p:extLst>
      <p:ext uri="{BB962C8B-B14F-4D97-AF65-F5344CB8AC3E}">
        <p14:creationId xmlns:p14="http://schemas.microsoft.com/office/powerpoint/2010/main" val="372575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478969" y="830641"/>
            <a:ext cx="5828214" cy="411767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en-US" sz="3600" dirty="0">
                <a:solidFill>
                  <a:srgbClr val="41613B"/>
                </a:solidFill>
                <a:latin typeface="Poppins SemiBold" panose="00000700000000000000" pitchFamily="2" charset="0"/>
                <a:cs typeface="Poppins SemiBold" panose="00000700000000000000" pitchFamily="2" charset="0"/>
              </a:rPr>
              <a:t>Territorial Acknowledgement</a:t>
            </a:r>
          </a:p>
          <a:p>
            <a:pPr>
              <a:lnSpc>
                <a:spcPct val="100000"/>
              </a:lnSpc>
              <a:spcBef>
                <a:spcPts val="0"/>
              </a:spcBef>
            </a:pPr>
            <a:endParaRPr lang="en-US" dirty="0"/>
          </a:p>
          <a:p>
            <a:pPr>
              <a:lnSpc>
                <a:spcPct val="100000"/>
              </a:lnSpc>
              <a:spcBef>
                <a:spcPts val="0"/>
              </a:spcBef>
            </a:pPr>
            <a:r>
              <a:rPr lang="en-US" sz="2800" dirty="0"/>
              <a:t>sḵwx̱wú7mesh úxwumixw (Squamish)</a:t>
            </a:r>
          </a:p>
          <a:p>
            <a:pPr>
              <a:lnSpc>
                <a:spcPct val="100000"/>
              </a:lnSpc>
              <a:spcBef>
                <a:spcPts val="0"/>
              </a:spcBef>
            </a:pPr>
            <a:endParaRPr lang="en-US" sz="2800" dirty="0"/>
          </a:p>
          <a:p>
            <a:pPr>
              <a:lnSpc>
                <a:spcPct val="100000"/>
              </a:lnSpc>
              <a:spcBef>
                <a:spcPts val="0"/>
              </a:spcBef>
            </a:pPr>
            <a:r>
              <a:rPr lang="en-US" sz="2800" dirty="0"/>
              <a:t>xʷməθkʷəy̓əm (Musqueam) </a:t>
            </a:r>
          </a:p>
          <a:p>
            <a:pPr>
              <a:lnSpc>
                <a:spcPct val="100000"/>
              </a:lnSpc>
              <a:spcBef>
                <a:spcPts val="0"/>
              </a:spcBef>
            </a:pPr>
            <a:endParaRPr lang="en-US" sz="2800" dirty="0"/>
          </a:p>
          <a:p>
            <a:pPr>
              <a:lnSpc>
                <a:spcPct val="100000"/>
              </a:lnSpc>
              <a:spcBef>
                <a:spcPts val="0"/>
              </a:spcBef>
            </a:pPr>
            <a:r>
              <a:rPr lang="en-US" sz="2800" dirty="0"/>
              <a:t>sel̓íl̓witulh (Tsleil-Waututh)</a:t>
            </a:r>
          </a:p>
        </p:txBody>
      </p:sp>
      <p:pic>
        <p:nvPicPr>
          <p:cNvPr id="11" name="Picture 10">
            <a:extLst>
              <a:ext uri="{FF2B5EF4-FFF2-40B4-BE49-F238E27FC236}">
                <a16:creationId xmlns:a16="http://schemas.microsoft.com/office/drawing/2014/main" id="{C28F40DF-C14D-D30C-1418-98B540BB4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465" y="0"/>
            <a:ext cx="5312535" cy="6858000"/>
          </a:xfrm>
          <a:prstGeom prst="rect">
            <a:avLst/>
          </a:prstGeom>
        </p:spPr>
      </p:pic>
      <p:sp>
        <p:nvSpPr>
          <p:cNvPr id="12" name="Rectangle 11">
            <a:extLst>
              <a:ext uri="{FF2B5EF4-FFF2-40B4-BE49-F238E27FC236}">
                <a16:creationId xmlns:a16="http://schemas.microsoft.com/office/drawing/2014/main" id="{43DE3D33-63C8-8944-26EA-E3F5A2E93406}"/>
              </a:ext>
            </a:extLst>
          </p:cNvPr>
          <p:cNvSpPr/>
          <p:nvPr/>
        </p:nvSpPr>
        <p:spPr>
          <a:xfrm>
            <a:off x="6989827" y="6540413"/>
            <a:ext cx="1745991" cy="261610"/>
          </a:xfrm>
          <a:prstGeom prst="rect">
            <a:avLst/>
          </a:prstGeom>
        </p:spPr>
        <p:txBody>
          <a:bodyPr wrap="none">
            <a:spAutoFit/>
          </a:bodyPr>
          <a:lstStyle/>
          <a:p>
            <a:r>
              <a:rPr lang="en-US" sz="1100" b="1" dirty="0">
                <a:latin typeface="Arial" panose="020B0604020202020204" pitchFamily="34" charset="0"/>
                <a:ea typeface="Calibri" charset="0"/>
                <a:cs typeface="Arial" panose="020B0604020202020204" pitchFamily="34" charset="0"/>
              </a:rPr>
              <a:t>Map by Deborah Reade</a:t>
            </a:r>
          </a:p>
        </p:txBody>
      </p:sp>
      <p:pic>
        <p:nvPicPr>
          <p:cNvPr id="3" name="Picture 2" descr="A black and grey text&#10;&#10;Description automatically generated">
            <a:extLst>
              <a:ext uri="{FF2B5EF4-FFF2-40B4-BE49-F238E27FC236}">
                <a16:creationId xmlns:a16="http://schemas.microsoft.com/office/drawing/2014/main" id="{DDA756C4-1291-1F88-3FCC-2A1F89AE777A}"/>
              </a:ext>
            </a:extLst>
          </p:cNvPr>
          <p:cNvPicPr>
            <a:picLocks noChangeAspect="1"/>
          </p:cNvPicPr>
          <p:nvPr/>
        </p:nvPicPr>
        <p:blipFill>
          <a:blip r:embed="rId4"/>
          <a:stretch>
            <a:fillRect/>
          </a:stretch>
        </p:blipFill>
        <p:spPr>
          <a:xfrm>
            <a:off x="0" y="6221774"/>
            <a:ext cx="2365829" cy="647291"/>
          </a:xfrm>
          <a:prstGeom prst="rect">
            <a:avLst/>
          </a:prstGeom>
        </p:spPr>
      </p:pic>
    </p:spTree>
    <p:extLst>
      <p:ext uri="{BB962C8B-B14F-4D97-AF65-F5344CB8AC3E}">
        <p14:creationId xmlns:p14="http://schemas.microsoft.com/office/powerpoint/2010/main" val="185513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514268" y="766248"/>
            <a:ext cx="11163463" cy="8069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lnSpc>
                <a:spcPct val="100000"/>
              </a:lnSpc>
              <a:spcBef>
                <a:spcPts val="0"/>
              </a:spcBef>
            </a:pPr>
            <a:r>
              <a:rPr lang="en-US" sz="3600" dirty="0">
                <a:solidFill>
                  <a:srgbClr val="41613B"/>
                </a:solidFill>
                <a:latin typeface="Poppins SemiBold" panose="00000700000000000000" pitchFamily="2" charset="0"/>
                <a:cs typeface="Poppins SemiBold" panose="00000700000000000000" pitchFamily="2" charset="0"/>
              </a:rPr>
              <a:t>Our Partners</a:t>
            </a:r>
          </a:p>
          <a:p>
            <a:pPr>
              <a:lnSpc>
                <a:spcPct val="100000"/>
              </a:lnSpc>
              <a:spcBef>
                <a:spcPts val="0"/>
              </a:spcBef>
            </a:pPr>
            <a:endParaRPr lang="en-US" dirty="0"/>
          </a:p>
        </p:txBody>
      </p:sp>
      <p:sp>
        <p:nvSpPr>
          <p:cNvPr id="8" name="Content Placeholder 6">
            <a:extLst>
              <a:ext uri="{FF2B5EF4-FFF2-40B4-BE49-F238E27FC236}">
                <a16:creationId xmlns:a16="http://schemas.microsoft.com/office/drawing/2014/main" id="{AE05FA45-D774-68CB-761C-1F82AB73CC60}"/>
              </a:ext>
            </a:extLst>
          </p:cNvPr>
          <p:cNvSpPr txBox="1">
            <a:spLocks/>
          </p:cNvSpPr>
          <p:nvPr/>
        </p:nvSpPr>
        <p:spPr>
          <a:xfrm>
            <a:off x="619756" y="4150174"/>
            <a:ext cx="11163463" cy="1777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endParaRPr lang="en-US" sz="1800" i="1" dirty="0"/>
          </a:p>
        </p:txBody>
      </p:sp>
      <p:pic>
        <p:nvPicPr>
          <p:cNvPr id="6" name="Picture 5" descr="A close-up of a logo&#10;&#10;Description automatically generated">
            <a:extLst>
              <a:ext uri="{FF2B5EF4-FFF2-40B4-BE49-F238E27FC236}">
                <a16:creationId xmlns:a16="http://schemas.microsoft.com/office/drawing/2014/main" id="{85410397-CD76-7679-B5EE-C0DAE71D618E}"/>
              </a:ext>
            </a:extLst>
          </p:cNvPr>
          <p:cNvPicPr>
            <a:picLocks noChangeAspect="1"/>
          </p:cNvPicPr>
          <p:nvPr/>
        </p:nvPicPr>
        <p:blipFill>
          <a:blip r:embed="rId3"/>
          <a:stretch>
            <a:fillRect/>
          </a:stretch>
        </p:blipFill>
        <p:spPr>
          <a:xfrm>
            <a:off x="846142" y="2832134"/>
            <a:ext cx="4197105" cy="1456947"/>
          </a:xfrm>
          <a:prstGeom prst="rect">
            <a:avLst/>
          </a:prstGeom>
        </p:spPr>
      </p:pic>
      <p:pic>
        <p:nvPicPr>
          <p:cNvPr id="12" name="Picture 11" descr="A close-up of a logo&#10;&#10;Description automatically generated">
            <a:extLst>
              <a:ext uri="{FF2B5EF4-FFF2-40B4-BE49-F238E27FC236}">
                <a16:creationId xmlns:a16="http://schemas.microsoft.com/office/drawing/2014/main" id="{69DA523F-AD4A-D185-8149-4EFE49885256}"/>
              </a:ext>
            </a:extLst>
          </p:cNvPr>
          <p:cNvPicPr>
            <a:picLocks noChangeAspect="1"/>
          </p:cNvPicPr>
          <p:nvPr/>
        </p:nvPicPr>
        <p:blipFill>
          <a:blip r:embed="rId4"/>
          <a:stretch>
            <a:fillRect/>
          </a:stretch>
        </p:blipFill>
        <p:spPr>
          <a:xfrm>
            <a:off x="7148755" y="2911827"/>
            <a:ext cx="3632280" cy="1390210"/>
          </a:xfrm>
          <a:prstGeom prst="rect">
            <a:avLst/>
          </a:prstGeom>
        </p:spPr>
      </p:pic>
      <p:pic>
        <p:nvPicPr>
          <p:cNvPr id="5" name="Picture 4" descr="A black and grey text&#10;&#10;Description automatically generated">
            <a:extLst>
              <a:ext uri="{FF2B5EF4-FFF2-40B4-BE49-F238E27FC236}">
                <a16:creationId xmlns:a16="http://schemas.microsoft.com/office/drawing/2014/main" id="{C70DC1D2-CA46-9504-A46C-FD218C2F4412}"/>
              </a:ext>
            </a:extLst>
          </p:cNvPr>
          <p:cNvPicPr>
            <a:picLocks noChangeAspect="1"/>
          </p:cNvPicPr>
          <p:nvPr/>
        </p:nvPicPr>
        <p:blipFill>
          <a:blip r:embed="rId5"/>
          <a:stretch>
            <a:fillRect/>
          </a:stretch>
        </p:blipFill>
        <p:spPr>
          <a:xfrm>
            <a:off x="79828" y="6097124"/>
            <a:ext cx="2365829" cy="647291"/>
          </a:xfrm>
          <a:prstGeom prst="rect">
            <a:avLst/>
          </a:prstGeom>
        </p:spPr>
      </p:pic>
      <p:pic>
        <p:nvPicPr>
          <p:cNvPr id="7" name="Picture 6">
            <a:extLst>
              <a:ext uri="{FF2B5EF4-FFF2-40B4-BE49-F238E27FC236}">
                <a16:creationId xmlns:a16="http://schemas.microsoft.com/office/drawing/2014/main" id="{7407086F-E222-5BE2-1D89-7EC6C0288BD3}"/>
              </a:ext>
            </a:extLst>
          </p:cNvPr>
          <p:cNvPicPr>
            <a:picLocks noChangeAspect="1"/>
          </p:cNvPicPr>
          <p:nvPr/>
        </p:nvPicPr>
        <p:blipFill>
          <a:blip r:embed="rId6"/>
          <a:stretch>
            <a:fillRect/>
          </a:stretch>
        </p:blipFill>
        <p:spPr>
          <a:xfrm>
            <a:off x="10445344" y="5530105"/>
            <a:ext cx="1746656" cy="1327895"/>
          </a:xfrm>
          <a:prstGeom prst="rect">
            <a:avLst/>
          </a:prstGeom>
        </p:spPr>
      </p:pic>
      <p:pic>
        <p:nvPicPr>
          <p:cNvPr id="11" name="Picture 10" descr="A green leaf on a black background&#10;&#10;Description automatically generated">
            <a:extLst>
              <a:ext uri="{FF2B5EF4-FFF2-40B4-BE49-F238E27FC236}">
                <a16:creationId xmlns:a16="http://schemas.microsoft.com/office/drawing/2014/main" id="{148134DA-82FB-BE07-DD88-5AB843039701}"/>
              </a:ext>
            </a:extLst>
          </p:cNvPr>
          <p:cNvPicPr>
            <a:picLocks noChangeAspect="1"/>
          </p:cNvPicPr>
          <p:nvPr/>
        </p:nvPicPr>
        <p:blipFill>
          <a:blip r:embed="rId7">
            <a:alphaModFix amt="65000"/>
          </a:blip>
          <a:stretch>
            <a:fillRect/>
          </a:stretch>
        </p:blipFill>
        <p:spPr>
          <a:xfrm rot="16785752">
            <a:off x="10759853" y="2122"/>
            <a:ext cx="1329086" cy="1329086"/>
          </a:xfrm>
          <a:prstGeom prst="rect">
            <a:avLst/>
          </a:prstGeom>
        </p:spPr>
      </p:pic>
      <p:pic>
        <p:nvPicPr>
          <p:cNvPr id="3" name="Picture 2">
            <a:extLst>
              <a:ext uri="{FF2B5EF4-FFF2-40B4-BE49-F238E27FC236}">
                <a16:creationId xmlns:a16="http://schemas.microsoft.com/office/drawing/2014/main" id="{0F167216-22F9-DB9E-C0D0-C3B1EF2C92A7}"/>
              </a:ext>
            </a:extLst>
          </p:cNvPr>
          <p:cNvPicPr>
            <a:picLocks noChangeAspect="1"/>
          </p:cNvPicPr>
          <p:nvPr/>
        </p:nvPicPr>
        <p:blipFill>
          <a:blip r:embed="rId8"/>
          <a:stretch>
            <a:fillRect/>
          </a:stretch>
        </p:blipFill>
        <p:spPr>
          <a:xfrm>
            <a:off x="408781" y="4458357"/>
            <a:ext cx="5179586" cy="921363"/>
          </a:xfrm>
          <a:prstGeom prst="rect">
            <a:avLst/>
          </a:prstGeom>
        </p:spPr>
      </p:pic>
    </p:spTree>
    <p:extLst>
      <p:ext uri="{BB962C8B-B14F-4D97-AF65-F5344CB8AC3E}">
        <p14:creationId xmlns:p14="http://schemas.microsoft.com/office/powerpoint/2010/main" val="324201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514268" y="766248"/>
            <a:ext cx="11163463" cy="8069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en-US" sz="3600" dirty="0">
                <a:solidFill>
                  <a:srgbClr val="41613B"/>
                </a:solidFill>
                <a:latin typeface="Poppins SemiBold" panose="00000700000000000000" pitchFamily="2" charset="0"/>
                <a:cs typeface="Poppins SemiBold" panose="00000700000000000000" pitchFamily="2" charset="0"/>
              </a:rPr>
              <a:t>Agenda</a:t>
            </a:r>
          </a:p>
          <a:p>
            <a:pPr>
              <a:lnSpc>
                <a:spcPct val="100000"/>
              </a:lnSpc>
              <a:spcBef>
                <a:spcPts val="0"/>
              </a:spcBef>
            </a:pPr>
            <a:endParaRPr lang="en-US" dirty="0"/>
          </a:p>
        </p:txBody>
      </p:sp>
      <p:sp>
        <p:nvSpPr>
          <p:cNvPr id="5" name="TextBox 4">
            <a:extLst>
              <a:ext uri="{FF2B5EF4-FFF2-40B4-BE49-F238E27FC236}">
                <a16:creationId xmlns:a16="http://schemas.microsoft.com/office/drawing/2014/main" id="{3F24B102-7A80-66F0-D72F-EAA7B916165E}"/>
              </a:ext>
            </a:extLst>
          </p:cNvPr>
          <p:cNvSpPr txBox="1"/>
          <p:nvPr/>
        </p:nvSpPr>
        <p:spPr>
          <a:xfrm>
            <a:off x="648784" y="1629149"/>
            <a:ext cx="11163463" cy="4508927"/>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chemeClr val="accent3"/>
                </a:solidFill>
              </a:rPr>
              <a:t>Low-Carbon, High-Quality Care (LCHQ) Collaborative Overview</a:t>
            </a:r>
          </a:p>
          <a:p>
            <a:pPr marL="742950" lvl="1" indent="-285750">
              <a:lnSpc>
                <a:spcPts val="2000"/>
              </a:lnSpc>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What is LCHQ?</a:t>
            </a:r>
          </a:p>
          <a:p>
            <a:pPr marL="742950" lvl="1" indent="-285750">
              <a:lnSpc>
                <a:spcPts val="2000"/>
              </a:lnSpc>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Collaborative Model Overview</a:t>
            </a:r>
          </a:p>
          <a:p>
            <a:pPr marL="742950" lvl="1" indent="-285750">
              <a:lnSpc>
                <a:spcPts val="2000"/>
              </a:lnSpc>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Why focus on Climate Conscious Inhalers and Perioperative Practices?</a:t>
            </a:r>
          </a:p>
          <a:p>
            <a:pPr marL="742950" lvl="1" indent="-285750">
              <a:lnSpc>
                <a:spcPts val="2000"/>
              </a:lnSpc>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Aims and Drivers</a:t>
            </a:r>
          </a:p>
          <a:p>
            <a:pPr lvl="1"/>
            <a:endParaRPr lang="en-US" sz="2000" dirty="0"/>
          </a:p>
          <a:p>
            <a:pPr marL="285750" indent="-285750">
              <a:buFont typeface="Arial" panose="020B0604020202020204" pitchFamily="34" charset="0"/>
              <a:buChar char="•"/>
            </a:pPr>
            <a:r>
              <a:rPr lang="en-US" sz="2400" b="1" dirty="0">
                <a:solidFill>
                  <a:schemeClr val="accent3"/>
                </a:solidFill>
              </a:rPr>
              <a:t>Action &amp; Improvement Team Recruitment</a:t>
            </a:r>
          </a:p>
          <a:p>
            <a:pPr marL="742950" lvl="1" indent="-285750">
              <a:lnSpc>
                <a:spcPts val="2000"/>
              </a:lnSpc>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What can teams expect?</a:t>
            </a:r>
          </a:p>
          <a:p>
            <a:pPr marL="742950" lvl="1" indent="-285750">
              <a:lnSpc>
                <a:spcPts val="2000"/>
              </a:lnSpc>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Who can participate?</a:t>
            </a:r>
          </a:p>
          <a:p>
            <a:pPr marL="742950" lvl="1" indent="-285750">
              <a:lnSpc>
                <a:spcPts val="2000"/>
              </a:lnSpc>
              <a:spcBef>
                <a:spcPts val="10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Application process</a:t>
            </a:r>
          </a:p>
          <a:p>
            <a:pPr lvl="1"/>
            <a:endParaRPr lang="en-US" sz="2000" b="1" dirty="0">
              <a:solidFill>
                <a:schemeClr val="accent3"/>
              </a:solidFill>
            </a:endParaRPr>
          </a:p>
          <a:p>
            <a:pPr marL="285750" indent="-285750">
              <a:buFont typeface="Arial" panose="020B0604020202020204" pitchFamily="34" charset="0"/>
              <a:buChar char="•"/>
            </a:pPr>
            <a:r>
              <a:rPr lang="en-US" sz="2400" b="1" dirty="0">
                <a:solidFill>
                  <a:schemeClr val="accent3"/>
                </a:solidFill>
              </a:rPr>
              <a:t>Q&amp;A and closing</a:t>
            </a:r>
          </a:p>
        </p:txBody>
      </p:sp>
      <p:pic>
        <p:nvPicPr>
          <p:cNvPr id="6" name="Picture 5" descr="A black and grey text&#10;&#10;Description automatically generated">
            <a:extLst>
              <a:ext uri="{FF2B5EF4-FFF2-40B4-BE49-F238E27FC236}">
                <a16:creationId xmlns:a16="http://schemas.microsoft.com/office/drawing/2014/main" id="{3DB5D0DE-8DB1-1C67-DC1C-B652222CA243}"/>
              </a:ext>
            </a:extLst>
          </p:cNvPr>
          <p:cNvPicPr>
            <a:picLocks noChangeAspect="1"/>
          </p:cNvPicPr>
          <p:nvPr/>
        </p:nvPicPr>
        <p:blipFill>
          <a:blip r:embed="rId3"/>
          <a:stretch>
            <a:fillRect/>
          </a:stretch>
        </p:blipFill>
        <p:spPr>
          <a:xfrm>
            <a:off x="79828" y="6097124"/>
            <a:ext cx="2365829" cy="647291"/>
          </a:xfrm>
          <a:prstGeom prst="rect">
            <a:avLst/>
          </a:prstGeom>
        </p:spPr>
      </p:pic>
      <p:pic>
        <p:nvPicPr>
          <p:cNvPr id="7" name="Picture 6">
            <a:extLst>
              <a:ext uri="{FF2B5EF4-FFF2-40B4-BE49-F238E27FC236}">
                <a16:creationId xmlns:a16="http://schemas.microsoft.com/office/drawing/2014/main" id="{65F5C45A-4BAC-C6EE-3FF8-DC2FADF08A5F}"/>
              </a:ext>
            </a:extLst>
          </p:cNvPr>
          <p:cNvPicPr>
            <a:picLocks noChangeAspect="1"/>
          </p:cNvPicPr>
          <p:nvPr/>
        </p:nvPicPr>
        <p:blipFill>
          <a:blip r:embed="rId4"/>
          <a:stretch>
            <a:fillRect/>
          </a:stretch>
        </p:blipFill>
        <p:spPr>
          <a:xfrm>
            <a:off x="10445344" y="5530105"/>
            <a:ext cx="1746656" cy="1327895"/>
          </a:xfrm>
          <a:prstGeom prst="rect">
            <a:avLst/>
          </a:prstGeom>
        </p:spPr>
      </p:pic>
      <p:pic>
        <p:nvPicPr>
          <p:cNvPr id="9" name="Picture 8" descr="A blue leaf on a black background&#10;&#10;Description automatically generated">
            <a:extLst>
              <a:ext uri="{FF2B5EF4-FFF2-40B4-BE49-F238E27FC236}">
                <a16:creationId xmlns:a16="http://schemas.microsoft.com/office/drawing/2014/main" id="{A82A58E8-B197-40DF-BC14-231356D9E219}"/>
              </a:ext>
            </a:extLst>
          </p:cNvPr>
          <p:cNvPicPr>
            <a:picLocks noChangeAspect="1"/>
          </p:cNvPicPr>
          <p:nvPr/>
        </p:nvPicPr>
        <p:blipFill>
          <a:blip r:embed="rId5">
            <a:alphaModFix amt="65000"/>
          </a:blip>
          <a:stretch>
            <a:fillRect/>
          </a:stretch>
        </p:blipFill>
        <p:spPr>
          <a:xfrm rot="6129017">
            <a:off x="10796590" y="-27645"/>
            <a:ext cx="1325453" cy="1325453"/>
          </a:xfrm>
          <a:prstGeom prst="rect">
            <a:avLst/>
          </a:prstGeom>
        </p:spPr>
      </p:pic>
    </p:spTree>
    <p:extLst>
      <p:ext uri="{BB962C8B-B14F-4D97-AF65-F5344CB8AC3E}">
        <p14:creationId xmlns:p14="http://schemas.microsoft.com/office/powerpoint/2010/main" val="307407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514268" y="930152"/>
            <a:ext cx="11163463" cy="8069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lnSpc>
                <a:spcPct val="100000"/>
              </a:lnSpc>
              <a:spcBef>
                <a:spcPts val="0"/>
              </a:spcBef>
            </a:pPr>
            <a:r>
              <a:rPr lang="en-US" sz="3600" dirty="0">
                <a:solidFill>
                  <a:srgbClr val="41613B"/>
                </a:solidFill>
                <a:latin typeface="Poppins SemiBold" panose="00000700000000000000" pitchFamily="2" charset="0"/>
                <a:cs typeface="Poppins SemiBold" panose="00000700000000000000" pitchFamily="2" charset="0"/>
              </a:rPr>
              <a:t>DID YOU KNOW?</a:t>
            </a:r>
          </a:p>
          <a:p>
            <a:pPr>
              <a:lnSpc>
                <a:spcPct val="100000"/>
              </a:lnSpc>
              <a:spcBef>
                <a:spcPts val="0"/>
              </a:spcBef>
            </a:pPr>
            <a:endParaRPr lang="en-US" dirty="0"/>
          </a:p>
        </p:txBody>
      </p:sp>
      <p:sp>
        <p:nvSpPr>
          <p:cNvPr id="8" name="Content Placeholder 6">
            <a:extLst>
              <a:ext uri="{FF2B5EF4-FFF2-40B4-BE49-F238E27FC236}">
                <a16:creationId xmlns:a16="http://schemas.microsoft.com/office/drawing/2014/main" id="{AE05FA45-D774-68CB-761C-1F82AB73CC60}"/>
              </a:ext>
            </a:extLst>
          </p:cNvPr>
          <p:cNvSpPr txBox="1">
            <a:spLocks/>
          </p:cNvSpPr>
          <p:nvPr/>
        </p:nvSpPr>
        <p:spPr>
          <a:xfrm>
            <a:off x="619756" y="4150174"/>
            <a:ext cx="11163463" cy="1777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endParaRPr lang="en-US" sz="1800" i="1" dirty="0"/>
          </a:p>
        </p:txBody>
      </p:sp>
      <p:pic>
        <p:nvPicPr>
          <p:cNvPr id="6" name="Picture 5">
            <a:hlinkClick r:id="rId3"/>
            <a:extLst>
              <a:ext uri="{FF2B5EF4-FFF2-40B4-BE49-F238E27FC236}">
                <a16:creationId xmlns:a16="http://schemas.microsoft.com/office/drawing/2014/main" id="{E5DB6ABB-6E3B-37FA-50FA-6C20C7D8CCF3}"/>
              </a:ext>
            </a:extLst>
          </p:cNvPr>
          <p:cNvPicPr>
            <a:picLocks noChangeAspect="1"/>
          </p:cNvPicPr>
          <p:nvPr/>
        </p:nvPicPr>
        <p:blipFill>
          <a:blip r:embed="rId4"/>
          <a:stretch>
            <a:fillRect/>
          </a:stretch>
        </p:blipFill>
        <p:spPr>
          <a:xfrm>
            <a:off x="1084190" y="2204698"/>
            <a:ext cx="2829320" cy="3096057"/>
          </a:xfrm>
          <a:prstGeom prst="rect">
            <a:avLst/>
          </a:prstGeom>
        </p:spPr>
      </p:pic>
      <p:pic>
        <p:nvPicPr>
          <p:cNvPr id="14" name="Picture 13">
            <a:hlinkClick r:id="rId5"/>
            <a:extLst>
              <a:ext uri="{FF2B5EF4-FFF2-40B4-BE49-F238E27FC236}">
                <a16:creationId xmlns:a16="http://schemas.microsoft.com/office/drawing/2014/main" id="{46D74459-87AD-7915-7C0B-F888FEC1FAED}"/>
              </a:ext>
            </a:extLst>
          </p:cNvPr>
          <p:cNvPicPr>
            <a:picLocks noChangeAspect="1"/>
          </p:cNvPicPr>
          <p:nvPr/>
        </p:nvPicPr>
        <p:blipFill>
          <a:blip r:embed="rId6"/>
          <a:stretch>
            <a:fillRect/>
          </a:stretch>
        </p:blipFill>
        <p:spPr>
          <a:xfrm>
            <a:off x="4674768" y="2158711"/>
            <a:ext cx="2926506" cy="3215174"/>
          </a:xfrm>
          <a:prstGeom prst="rect">
            <a:avLst/>
          </a:prstGeom>
        </p:spPr>
      </p:pic>
      <p:pic>
        <p:nvPicPr>
          <p:cNvPr id="16" name="Picture 15">
            <a:hlinkClick r:id="rId7"/>
            <a:extLst>
              <a:ext uri="{FF2B5EF4-FFF2-40B4-BE49-F238E27FC236}">
                <a16:creationId xmlns:a16="http://schemas.microsoft.com/office/drawing/2014/main" id="{AE85D3D1-B5DC-D934-A174-94865105AB20}"/>
              </a:ext>
            </a:extLst>
          </p:cNvPr>
          <p:cNvPicPr>
            <a:picLocks noChangeAspect="1"/>
          </p:cNvPicPr>
          <p:nvPr/>
        </p:nvPicPr>
        <p:blipFill>
          <a:blip r:embed="rId8"/>
          <a:stretch>
            <a:fillRect/>
          </a:stretch>
        </p:blipFill>
        <p:spPr>
          <a:xfrm>
            <a:off x="8376982" y="2176105"/>
            <a:ext cx="2810267" cy="3086531"/>
          </a:xfrm>
          <a:prstGeom prst="rect">
            <a:avLst/>
          </a:prstGeom>
        </p:spPr>
      </p:pic>
      <p:sp>
        <p:nvSpPr>
          <p:cNvPr id="18" name="Rectangle: Rounded Corners 17">
            <a:extLst>
              <a:ext uri="{FF2B5EF4-FFF2-40B4-BE49-F238E27FC236}">
                <a16:creationId xmlns:a16="http://schemas.microsoft.com/office/drawing/2014/main" id="{045C5AE2-E749-073A-F2DE-58F89A4D4B67}"/>
              </a:ext>
            </a:extLst>
          </p:cNvPr>
          <p:cNvSpPr/>
          <p:nvPr/>
        </p:nvSpPr>
        <p:spPr>
          <a:xfrm>
            <a:off x="914401" y="1964362"/>
            <a:ext cx="3159052" cy="3417336"/>
          </a:xfrm>
          <a:prstGeom prst="roundRect">
            <a:avLst/>
          </a:prstGeom>
          <a:noFill/>
          <a:ln w="28575">
            <a:solidFill>
              <a:srgbClr val="628A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Rectangle: Rounded Corners 18">
            <a:extLst>
              <a:ext uri="{FF2B5EF4-FFF2-40B4-BE49-F238E27FC236}">
                <a16:creationId xmlns:a16="http://schemas.microsoft.com/office/drawing/2014/main" id="{614FD5DF-7473-3FC7-8997-67189F3BB89B}"/>
              </a:ext>
            </a:extLst>
          </p:cNvPr>
          <p:cNvSpPr/>
          <p:nvPr/>
        </p:nvSpPr>
        <p:spPr>
          <a:xfrm>
            <a:off x="4556847" y="1956327"/>
            <a:ext cx="3159052" cy="3417336"/>
          </a:xfrm>
          <a:prstGeom prst="roundRect">
            <a:avLst/>
          </a:prstGeom>
          <a:noFill/>
          <a:ln w="28575">
            <a:solidFill>
              <a:srgbClr val="628A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Rectangle: Rounded Corners 19">
            <a:extLst>
              <a:ext uri="{FF2B5EF4-FFF2-40B4-BE49-F238E27FC236}">
                <a16:creationId xmlns:a16="http://schemas.microsoft.com/office/drawing/2014/main" id="{46A974A7-C6E8-0835-93B8-0740705BAA2B}"/>
              </a:ext>
            </a:extLst>
          </p:cNvPr>
          <p:cNvSpPr/>
          <p:nvPr/>
        </p:nvSpPr>
        <p:spPr>
          <a:xfrm>
            <a:off x="8202590" y="1973888"/>
            <a:ext cx="3159052" cy="3417336"/>
          </a:xfrm>
          <a:prstGeom prst="roundRect">
            <a:avLst/>
          </a:prstGeom>
          <a:noFill/>
          <a:ln w="28575">
            <a:solidFill>
              <a:srgbClr val="628A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5" name="Picture 4" descr="A black and grey text&#10;&#10;Description automatically generated">
            <a:extLst>
              <a:ext uri="{FF2B5EF4-FFF2-40B4-BE49-F238E27FC236}">
                <a16:creationId xmlns:a16="http://schemas.microsoft.com/office/drawing/2014/main" id="{B04E7507-E449-DF20-3EB2-444DE387D035}"/>
              </a:ext>
            </a:extLst>
          </p:cNvPr>
          <p:cNvPicPr>
            <a:picLocks noChangeAspect="1"/>
          </p:cNvPicPr>
          <p:nvPr/>
        </p:nvPicPr>
        <p:blipFill>
          <a:blip r:embed="rId9"/>
          <a:stretch>
            <a:fillRect/>
          </a:stretch>
        </p:blipFill>
        <p:spPr>
          <a:xfrm>
            <a:off x="79828" y="6097124"/>
            <a:ext cx="2365829" cy="647291"/>
          </a:xfrm>
          <a:prstGeom prst="rect">
            <a:avLst/>
          </a:prstGeom>
        </p:spPr>
      </p:pic>
      <p:pic>
        <p:nvPicPr>
          <p:cNvPr id="7" name="Picture 6">
            <a:extLst>
              <a:ext uri="{FF2B5EF4-FFF2-40B4-BE49-F238E27FC236}">
                <a16:creationId xmlns:a16="http://schemas.microsoft.com/office/drawing/2014/main" id="{345910F8-F0F2-6920-4E4E-6F5000C5022E}"/>
              </a:ext>
            </a:extLst>
          </p:cNvPr>
          <p:cNvPicPr>
            <a:picLocks noChangeAspect="1"/>
          </p:cNvPicPr>
          <p:nvPr/>
        </p:nvPicPr>
        <p:blipFill>
          <a:blip r:embed="rId10"/>
          <a:stretch>
            <a:fillRect/>
          </a:stretch>
        </p:blipFill>
        <p:spPr>
          <a:xfrm>
            <a:off x="10445344" y="5530105"/>
            <a:ext cx="1746656" cy="1327895"/>
          </a:xfrm>
          <a:prstGeom prst="rect">
            <a:avLst/>
          </a:prstGeom>
        </p:spPr>
      </p:pic>
      <p:pic>
        <p:nvPicPr>
          <p:cNvPr id="11" name="Picture 10" descr="A green leaf on a black background&#10;&#10;Description automatically generated">
            <a:extLst>
              <a:ext uri="{FF2B5EF4-FFF2-40B4-BE49-F238E27FC236}">
                <a16:creationId xmlns:a16="http://schemas.microsoft.com/office/drawing/2014/main" id="{DCC1180B-7877-60B3-FFCE-86E66241C9FB}"/>
              </a:ext>
            </a:extLst>
          </p:cNvPr>
          <p:cNvPicPr>
            <a:picLocks noChangeAspect="1"/>
          </p:cNvPicPr>
          <p:nvPr/>
        </p:nvPicPr>
        <p:blipFill>
          <a:blip r:embed="rId11">
            <a:alphaModFix amt="65000"/>
          </a:blip>
          <a:stretch>
            <a:fillRect/>
          </a:stretch>
        </p:blipFill>
        <p:spPr>
          <a:xfrm rot="16200000">
            <a:off x="10945490" y="0"/>
            <a:ext cx="1246510" cy="1246510"/>
          </a:xfrm>
          <a:prstGeom prst="rect">
            <a:avLst/>
          </a:prstGeom>
        </p:spPr>
      </p:pic>
    </p:spTree>
    <p:extLst>
      <p:ext uri="{BB962C8B-B14F-4D97-AF65-F5344CB8AC3E}">
        <p14:creationId xmlns:p14="http://schemas.microsoft.com/office/powerpoint/2010/main" val="262756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ue leaf on a black background&#10;&#10;Description automatically generated">
            <a:extLst>
              <a:ext uri="{FF2B5EF4-FFF2-40B4-BE49-F238E27FC236}">
                <a16:creationId xmlns:a16="http://schemas.microsoft.com/office/drawing/2014/main" id="{811E9C07-7E97-C897-52DC-230777B19E50}"/>
              </a:ext>
            </a:extLst>
          </p:cNvPr>
          <p:cNvPicPr>
            <a:picLocks noChangeAspect="1"/>
          </p:cNvPicPr>
          <p:nvPr/>
        </p:nvPicPr>
        <p:blipFill>
          <a:blip r:embed="rId3">
            <a:alphaModFix amt="65000"/>
          </a:blip>
          <a:stretch>
            <a:fillRect/>
          </a:stretch>
        </p:blipFill>
        <p:spPr>
          <a:xfrm rot="17071354" flipH="1">
            <a:off x="10703625" y="-186900"/>
            <a:ext cx="1230094" cy="1071633"/>
          </a:xfrm>
          <a:prstGeom prst="rect">
            <a:avLst/>
          </a:prstGeom>
        </p:spPr>
      </p:pic>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514269" y="766248"/>
            <a:ext cx="9931076" cy="8069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endParaRPr lang="en-US" dirty="0"/>
          </a:p>
        </p:txBody>
      </p:sp>
      <p:sp>
        <p:nvSpPr>
          <p:cNvPr id="8" name="Content Placeholder 6">
            <a:extLst>
              <a:ext uri="{FF2B5EF4-FFF2-40B4-BE49-F238E27FC236}">
                <a16:creationId xmlns:a16="http://schemas.microsoft.com/office/drawing/2014/main" id="{AE05FA45-D774-68CB-761C-1F82AB73CC60}"/>
              </a:ext>
            </a:extLst>
          </p:cNvPr>
          <p:cNvSpPr txBox="1">
            <a:spLocks/>
          </p:cNvSpPr>
          <p:nvPr/>
        </p:nvSpPr>
        <p:spPr>
          <a:xfrm>
            <a:off x="619756" y="4150174"/>
            <a:ext cx="11163463" cy="1777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endParaRPr lang="en-US" sz="1800" i="1" dirty="0"/>
          </a:p>
        </p:txBody>
      </p:sp>
      <p:sp>
        <p:nvSpPr>
          <p:cNvPr id="3" name="TextBox 2">
            <a:extLst>
              <a:ext uri="{FF2B5EF4-FFF2-40B4-BE49-F238E27FC236}">
                <a16:creationId xmlns:a16="http://schemas.microsoft.com/office/drawing/2014/main" id="{1D3FC981-DCBA-AD0B-7CFA-6A622FA82010}"/>
              </a:ext>
            </a:extLst>
          </p:cNvPr>
          <p:cNvSpPr txBox="1"/>
          <p:nvPr/>
        </p:nvSpPr>
        <p:spPr>
          <a:xfrm>
            <a:off x="636448" y="2236363"/>
            <a:ext cx="10919102" cy="3000821"/>
          </a:xfrm>
          <a:prstGeom prst="rect">
            <a:avLst/>
          </a:prstGeom>
          <a:noFill/>
        </p:spPr>
        <p:txBody>
          <a:bodyPr wrap="square" rtlCol="0">
            <a:spAutoFit/>
          </a:bodyPr>
          <a:lstStyle/>
          <a:p>
            <a:pPr lvl="1" algn="ctr"/>
            <a:r>
              <a:rPr lang="en-US" sz="3600" b="1" dirty="0">
                <a:solidFill>
                  <a:schemeClr val="accent3"/>
                </a:solidFill>
                <a:latin typeface="Calibri" panose="020F0502020204030204" pitchFamily="34" charset="0"/>
                <a:cs typeface="Calibri" panose="020F0502020204030204" pitchFamily="34" charset="0"/>
              </a:rPr>
              <a:t>Goal to spread and scale up efforts across the province and share knowledge of low-carbon clinical practices that improve the quality of care</a:t>
            </a:r>
          </a:p>
          <a:p>
            <a:pPr>
              <a:lnSpc>
                <a:spcPct val="150000"/>
              </a:lnSpc>
            </a:pPr>
            <a:endParaRPr lang="en-US" sz="2400"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endParaRPr lang="en-US" dirty="0"/>
          </a:p>
          <a:p>
            <a:pPr marL="285750" indent="-285750">
              <a:buFont typeface="Arial" panose="020B0604020202020204" pitchFamily="34" charset="0"/>
              <a:buChar char="•"/>
            </a:pPr>
            <a:endParaRPr lang="en-CA" dirty="0"/>
          </a:p>
        </p:txBody>
      </p:sp>
      <p:pic>
        <p:nvPicPr>
          <p:cNvPr id="6" name="Picture 5" descr="A black and grey text&#10;&#10;Description automatically generated">
            <a:extLst>
              <a:ext uri="{FF2B5EF4-FFF2-40B4-BE49-F238E27FC236}">
                <a16:creationId xmlns:a16="http://schemas.microsoft.com/office/drawing/2014/main" id="{3BBFF28D-960A-1537-1092-F522EBAE69E3}"/>
              </a:ext>
            </a:extLst>
          </p:cNvPr>
          <p:cNvPicPr>
            <a:picLocks noChangeAspect="1"/>
          </p:cNvPicPr>
          <p:nvPr/>
        </p:nvPicPr>
        <p:blipFill>
          <a:blip r:embed="rId4"/>
          <a:stretch>
            <a:fillRect/>
          </a:stretch>
        </p:blipFill>
        <p:spPr>
          <a:xfrm>
            <a:off x="79828" y="6097124"/>
            <a:ext cx="2365829" cy="647291"/>
          </a:xfrm>
          <a:prstGeom prst="rect">
            <a:avLst/>
          </a:prstGeom>
        </p:spPr>
      </p:pic>
      <p:pic>
        <p:nvPicPr>
          <p:cNvPr id="7" name="Picture 6">
            <a:extLst>
              <a:ext uri="{FF2B5EF4-FFF2-40B4-BE49-F238E27FC236}">
                <a16:creationId xmlns:a16="http://schemas.microsoft.com/office/drawing/2014/main" id="{5518E595-61C1-E8D4-2856-EE05B934014A}"/>
              </a:ext>
            </a:extLst>
          </p:cNvPr>
          <p:cNvPicPr>
            <a:picLocks noChangeAspect="1"/>
          </p:cNvPicPr>
          <p:nvPr/>
        </p:nvPicPr>
        <p:blipFill>
          <a:blip r:embed="rId5"/>
          <a:stretch>
            <a:fillRect/>
          </a:stretch>
        </p:blipFill>
        <p:spPr>
          <a:xfrm>
            <a:off x="10445344" y="5530105"/>
            <a:ext cx="1746656" cy="1327895"/>
          </a:xfrm>
          <a:prstGeom prst="rect">
            <a:avLst/>
          </a:prstGeom>
        </p:spPr>
      </p:pic>
    </p:spTree>
    <p:extLst>
      <p:ext uri="{BB962C8B-B14F-4D97-AF65-F5344CB8AC3E}">
        <p14:creationId xmlns:p14="http://schemas.microsoft.com/office/powerpoint/2010/main" val="330022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514268" y="766248"/>
            <a:ext cx="11163463" cy="8069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en-US" sz="3600" dirty="0">
                <a:solidFill>
                  <a:srgbClr val="41613B"/>
                </a:solidFill>
                <a:latin typeface="Poppins SemiBold" panose="00000700000000000000" pitchFamily="2" charset="0"/>
                <a:cs typeface="Poppins SemiBold" panose="00000700000000000000" pitchFamily="2" charset="0"/>
              </a:rPr>
              <a:t>Collaborative Model Overview </a:t>
            </a:r>
          </a:p>
          <a:p>
            <a:pPr>
              <a:lnSpc>
                <a:spcPct val="100000"/>
              </a:lnSpc>
              <a:spcBef>
                <a:spcPts val="0"/>
              </a:spcBef>
            </a:pPr>
            <a:endParaRPr lang="en-US" dirty="0"/>
          </a:p>
        </p:txBody>
      </p:sp>
      <p:sp>
        <p:nvSpPr>
          <p:cNvPr id="5" name="TextBox 4">
            <a:extLst>
              <a:ext uri="{FF2B5EF4-FFF2-40B4-BE49-F238E27FC236}">
                <a16:creationId xmlns:a16="http://schemas.microsoft.com/office/drawing/2014/main" id="{3F24B102-7A80-66F0-D72F-EAA7B916165E}"/>
              </a:ext>
            </a:extLst>
          </p:cNvPr>
          <p:cNvSpPr txBox="1"/>
          <p:nvPr/>
        </p:nvSpPr>
        <p:spPr>
          <a:xfrm>
            <a:off x="619756" y="1753054"/>
            <a:ext cx="11163463" cy="41883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558B9E"/>
                </a:solidFill>
                <a:effectLst/>
                <a:uLnTx/>
                <a:uFillTx/>
                <a:ea typeface="+mn-ea"/>
                <a:cs typeface="+mn-cs"/>
              </a:rPr>
              <a:t>What is the “collaborative” model?</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latin typeface="Calibri" panose="020F0502020204030204" pitchFamily="34" charset="0"/>
                <a:cs typeface="Calibri" panose="020F0502020204030204" pitchFamily="34" charset="0"/>
              </a:rPr>
              <a:t>A model for quality improvement initiatives that is adapted based off the Institute for Healthcare Improvement’s (IHI) Breakthrough Series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latin typeface="Calibri" panose="020F0502020204030204" pitchFamily="34" charset="0"/>
                <a:cs typeface="Calibri" panose="020F0502020204030204" pitchFamily="34" charset="0"/>
              </a:rPr>
              <a:t>Experts with content and context experience identify key drivers and change ideas around emerging and evidence-informed subject matter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latin typeface="Calibri" panose="020F0502020204030204" pitchFamily="34" charset="0"/>
                <a:cs typeface="Calibri" panose="020F0502020204030204" pitchFamily="34" charset="0"/>
              </a:rPr>
              <a:t>Teams are recruited and united around a common aim</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latin typeface="Calibri" panose="020F0502020204030204" pitchFamily="34" charset="0"/>
                <a:cs typeface="Calibri" panose="020F0502020204030204" pitchFamily="34" charset="0"/>
              </a:rPr>
              <a:t>A network of teams from different communities all work on the same challenges together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latin typeface="Calibri" panose="020F0502020204030204" pitchFamily="34" charset="0"/>
                <a:cs typeface="Calibri" panose="020F0502020204030204" pitchFamily="34" charset="0"/>
              </a:rPr>
              <a:t>Promotes peer-to-peer learning and identifies best practices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dirty="0"/>
          </a:p>
        </p:txBody>
      </p:sp>
      <p:pic>
        <p:nvPicPr>
          <p:cNvPr id="7" name="Picture 6" descr="A black and grey text&#10;&#10;Description automatically generated">
            <a:extLst>
              <a:ext uri="{FF2B5EF4-FFF2-40B4-BE49-F238E27FC236}">
                <a16:creationId xmlns:a16="http://schemas.microsoft.com/office/drawing/2014/main" id="{E55C575F-80AF-94D2-C9A6-4EB141F08707}"/>
              </a:ext>
            </a:extLst>
          </p:cNvPr>
          <p:cNvPicPr>
            <a:picLocks noChangeAspect="1"/>
          </p:cNvPicPr>
          <p:nvPr/>
        </p:nvPicPr>
        <p:blipFill>
          <a:blip r:embed="rId3"/>
          <a:stretch>
            <a:fillRect/>
          </a:stretch>
        </p:blipFill>
        <p:spPr>
          <a:xfrm>
            <a:off x="79828" y="6097124"/>
            <a:ext cx="2365829" cy="647291"/>
          </a:xfrm>
          <a:prstGeom prst="rect">
            <a:avLst/>
          </a:prstGeom>
        </p:spPr>
      </p:pic>
      <p:pic>
        <p:nvPicPr>
          <p:cNvPr id="8" name="Picture 7">
            <a:extLst>
              <a:ext uri="{FF2B5EF4-FFF2-40B4-BE49-F238E27FC236}">
                <a16:creationId xmlns:a16="http://schemas.microsoft.com/office/drawing/2014/main" id="{603BED3D-190B-D05A-98B1-6B0B25BF8CA6}"/>
              </a:ext>
            </a:extLst>
          </p:cNvPr>
          <p:cNvPicPr>
            <a:picLocks noChangeAspect="1"/>
          </p:cNvPicPr>
          <p:nvPr/>
        </p:nvPicPr>
        <p:blipFill>
          <a:blip r:embed="rId4"/>
          <a:stretch>
            <a:fillRect/>
          </a:stretch>
        </p:blipFill>
        <p:spPr>
          <a:xfrm>
            <a:off x="10445344" y="5530105"/>
            <a:ext cx="1746656" cy="1327895"/>
          </a:xfrm>
          <a:prstGeom prst="rect">
            <a:avLst/>
          </a:prstGeom>
        </p:spPr>
      </p:pic>
      <p:pic>
        <p:nvPicPr>
          <p:cNvPr id="11" name="Picture 10" descr="A green leafy plant with black background&#10;&#10;Description automatically generated">
            <a:extLst>
              <a:ext uri="{FF2B5EF4-FFF2-40B4-BE49-F238E27FC236}">
                <a16:creationId xmlns:a16="http://schemas.microsoft.com/office/drawing/2014/main" id="{DF737BE4-F7B6-6D26-99F2-ADC6F5F28382}"/>
              </a:ext>
            </a:extLst>
          </p:cNvPr>
          <p:cNvPicPr>
            <a:picLocks noChangeAspect="1"/>
          </p:cNvPicPr>
          <p:nvPr/>
        </p:nvPicPr>
        <p:blipFill>
          <a:blip r:embed="rId5">
            <a:alphaModFix amt="65000"/>
          </a:blip>
          <a:stretch>
            <a:fillRect/>
          </a:stretch>
        </p:blipFill>
        <p:spPr>
          <a:xfrm rot="16200000" flipH="1">
            <a:off x="10751489" y="0"/>
            <a:ext cx="1440511" cy="1440511"/>
          </a:xfrm>
          <a:prstGeom prst="rect">
            <a:avLst/>
          </a:prstGeom>
        </p:spPr>
      </p:pic>
    </p:spTree>
    <p:extLst>
      <p:ext uri="{BB962C8B-B14F-4D97-AF65-F5344CB8AC3E}">
        <p14:creationId xmlns:p14="http://schemas.microsoft.com/office/powerpoint/2010/main" val="62118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514268" y="766248"/>
            <a:ext cx="10907711" cy="806928"/>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en-US" sz="12800" dirty="0">
                <a:solidFill>
                  <a:srgbClr val="41613B"/>
                </a:solidFill>
                <a:latin typeface="Poppins SemiBold" panose="00000700000000000000" pitchFamily="2" charset="0"/>
                <a:cs typeface="Poppins SemiBold" panose="00000700000000000000" pitchFamily="2" charset="0"/>
              </a:rPr>
              <a:t>Why focus on Climate Conscious Inhalers and Perioperative Practices?</a:t>
            </a:r>
          </a:p>
          <a:p>
            <a:pPr>
              <a:lnSpc>
                <a:spcPct val="100000"/>
              </a:lnSpc>
              <a:spcBef>
                <a:spcPts val="0"/>
              </a:spcBef>
            </a:pPr>
            <a:endParaRPr lang="en-US" dirty="0"/>
          </a:p>
        </p:txBody>
      </p:sp>
      <p:sp>
        <p:nvSpPr>
          <p:cNvPr id="5" name="TextBox 4">
            <a:extLst>
              <a:ext uri="{FF2B5EF4-FFF2-40B4-BE49-F238E27FC236}">
                <a16:creationId xmlns:a16="http://schemas.microsoft.com/office/drawing/2014/main" id="{3F24B102-7A80-66F0-D72F-EAA7B916165E}"/>
              </a:ext>
            </a:extLst>
          </p:cNvPr>
          <p:cNvSpPr txBox="1"/>
          <p:nvPr/>
        </p:nvSpPr>
        <p:spPr>
          <a:xfrm>
            <a:off x="514268" y="1864904"/>
            <a:ext cx="10907712" cy="4093428"/>
          </a:xfrm>
          <a:prstGeom prst="rect">
            <a:avLst/>
          </a:prstGeom>
          <a:noFill/>
        </p:spPr>
        <p:txBody>
          <a:bodyPr wrap="square" rtlCol="0">
            <a:spAutoFit/>
          </a:bodyPr>
          <a:lstStyle/>
          <a:p>
            <a:r>
              <a:rPr lang="en-US" sz="2400" b="1" dirty="0">
                <a:solidFill>
                  <a:schemeClr val="accent3"/>
                </a:solidFill>
              </a:rPr>
              <a:t>Foundational work in these two clinical practice areas:</a:t>
            </a:r>
          </a:p>
          <a:p>
            <a:endParaRPr lang="en-US" sz="2400" b="1" dirty="0">
              <a:solidFill>
                <a:schemeClr val="accent3"/>
              </a:solidFill>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Practice changes in the two areas have a strong link to quality</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Supported by CASCADES playbooks outlining impacts, action areas, change ideas, measurement strategies and resources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Clinical champions here in BC to help support the work</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Uptake of clinical teams already embarking on making changes in these areas – opportunity to come together to accelerate changes</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endParaRPr lang="en-US" sz="2400" b="1" dirty="0">
              <a:solidFill>
                <a:schemeClr val="accent3"/>
              </a:solidFill>
            </a:endParaRPr>
          </a:p>
          <a:p>
            <a:pPr lvl="1"/>
            <a:endParaRPr lang="en-US" sz="2000" dirty="0"/>
          </a:p>
        </p:txBody>
      </p:sp>
      <p:pic>
        <p:nvPicPr>
          <p:cNvPr id="8" name="Picture 7" descr="A blue leaf on a black background&#10;&#10;Description automatically generated">
            <a:extLst>
              <a:ext uri="{FF2B5EF4-FFF2-40B4-BE49-F238E27FC236}">
                <a16:creationId xmlns:a16="http://schemas.microsoft.com/office/drawing/2014/main" id="{49030657-0CEF-14B4-8CDB-18BA75D8AC55}"/>
              </a:ext>
            </a:extLst>
          </p:cNvPr>
          <p:cNvPicPr>
            <a:picLocks noChangeAspect="1"/>
          </p:cNvPicPr>
          <p:nvPr/>
        </p:nvPicPr>
        <p:blipFill>
          <a:blip r:embed="rId3">
            <a:alphaModFix amt="65000"/>
          </a:blip>
          <a:stretch>
            <a:fillRect/>
          </a:stretch>
        </p:blipFill>
        <p:spPr>
          <a:xfrm flipH="1">
            <a:off x="10792755" y="0"/>
            <a:ext cx="1399244" cy="1327895"/>
          </a:xfrm>
          <a:prstGeom prst="rect">
            <a:avLst/>
          </a:prstGeom>
        </p:spPr>
      </p:pic>
      <p:pic>
        <p:nvPicPr>
          <p:cNvPr id="6" name="Picture 5" descr="A black and grey text&#10;&#10;Description automatically generated">
            <a:extLst>
              <a:ext uri="{FF2B5EF4-FFF2-40B4-BE49-F238E27FC236}">
                <a16:creationId xmlns:a16="http://schemas.microsoft.com/office/drawing/2014/main" id="{1E8A5DDA-13ED-6444-499D-69F0CB377F10}"/>
              </a:ext>
            </a:extLst>
          </p:cNvPr>
          <p:cNvPicPr>
            <a:picLocks noChangeAspect="1"/>
          </p:cNvPicPr>
          <p:nvPr/>
        </p:nvPicPr>
        <p:blipFill>
          <a:blip r:embed="rId4"/>
          <a:stretch>
            <a:fillRect/>
          </a:stretch>
        </p:blipFill>
        <p:spPr>
          <a:xfrm>
            <a:off x="79828" y="6097124"/>
            <a:ext cx="2365829" cy="647291"/>
          </a:xfrm>
          <a:prstGeom prst="rect">
            <a:avLst/>
          </a:prstGeom>
        </p:spPr>
      </p:pic>
      <p:pic>
        <p:nvPicPr>
          <p:cNvPr id="7" name="Picture 6">
            <a:extLst>
              <a:ext uri="{FF2B5EF4-FFF2-40B4-BE49-F238E27FC236}">
                <a16:creationId xmlns:a16="http://schemas.microsoft.com/office/drawing/2014/main" id="{858482E1-D90E-C3ED-6EA6-903850917A0C}"/>
              </a:ext>
            </a:extLst>
          </p:cNvPr>
          <p:cNvPicPr>
            <a:picLocks noChangeAspect="1"/>
          </p:cNvPicPr>
          <p:nvPr/>
        </p:nvPicPr>
        <p:blipFill>
          <a:blip r:embed="rId5"/>
          <a:stretch>
            <a:fillRect/>
          </a:stretch>
        </p:blipFill>
        <p:spPr>
          <a:xfrm>
            <a:off x="10445344" y="5530105"/>
            <a:ext cx="1746656" cy="1327895"/>
          </a:xfrm>
          <a:prstGeom prst="rect">
            <a:avLst/>
          </a:prstGeom>
        </p:spPr>
      </p:pic>
    </p:spTree>
    <p:extLst>
      <p:ext uri="{BB962C8B-B14F-4D97-AF65-F5344CB8AC3E}">
        <p14:creationId xmlns:p14="http://schemas.microsoft.com/office/powerpoint/2010/main" val="2842304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7F2C955-9552-4289-BCE6-4945C001422C}"/>
              </a:ext>
            </a:extLst>
          </p:cNvPr>
          <p:cNvSpPr txBox="1">
            <a:spLocks/>
          </p:cNvSpPr>
          <p:nvPr/>
        </p:nvSpPr>
        <p:spPr>
          <a:xfrm>
            <a:off x="408781" y="747959"/>
            <a:ext cx="11163463" cy="8069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en-US" sz="3600" dirty="0">
                <a:solidFill>
                  <a:srgbClr val="41613B"/>
                </a:solidFill>
                <a:latin typeface="Poppins SemiBold" panose="00000700000000000000" pitchFamily="2" charset="0"/>
                <a:cs typeface="Poppins SemiBold" panose="00000700000000000000" pitchFamily="2" charset="0"/>
              </a:rPr>
              <a:t>Dimensions of Quality</a:t>
            </a:r>
          </a:p>
          <a:p>
            <a:pPr>
              <a:lnSpc>
                <a:spcPct val="100000"/>
              </a:lnSpc>
              <a:spcBef>
                <a:spcPts val="0"/>
              </a:spcBef>
            </a:pPr>
            <a:endParaRPr lang="en-US" dirty="0"/>
          </a:p>
        </p:txBody>
      </p:sp>
      <p:sp>
        <p:nvSpPr>
          <p:cNvPr id="8" name="Content Placeholder 6">
            <a:extLst>
              <a:ext uri="{FF2B5EF4-FFF2-40B4-BE49-F238E27FC236}">
                <a16:creationId xmlns:a16="http://schemas.microsoft.com/office/drawing/2014/main" id="{AE05FA45-D774-68CB-761C-1F82AB73CC60}"/>
              </a:ext>
            </a:extLst>
          </p:cNvPr>
          <p:cNvSpPr txBox="1">
            <a:spLocks/>
          </p:cNvSpPr>
          <p:nvPr/>
        </p:nvSpPr>
        <p:spPr>
          <a:xfrm>
            <a:off x="309879" y="5080326"/>
            <a:ext cx="11163463" cy="17776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r>
              <a:rPr lang="en-US" sz="1800" i="1" dirty="0">
                <a:hlinkClick r:id="rId3"/>
              </a:rPr>
              <a:t>https://healthqualitybc.ca/resources/bc-health-quality-matrix/</a:t>
            </a:r>
            <a:endParaRPr lang="en-US" sz="1800" i="1" dirty="0"/>
          </a:p>
        </p:txBody>
      </p:sp>
      <p:pic>
        <p:nvPicPr>
          <p:cNvPr id="6" name="Picture 5">
            <a:extLst>
              <a:ext uri="{FF2B5EF4-FFF2-40B4-BE49-F238E27FC236}">
                <a16:creationId xmlns:a16="http://schemas.microsoft.com/office/drawing/2014/main" id="{20088ACF-8D63-7163-D2DB-C83E182E1478}"/>
              </a:ext>
            </a:extLst>
          </p:cNvPr>
          <p:cNvPicPr>
            <a:picLocks noChangeAspect="1"/>
          </p:cNvPicPr>
          <p:nvPr/>
        </p:nvPicPr>
        <p:blipFill>
          <a:blip r:embed="rId4"/>
          <a:stretch>
            <a:fillRect/>
          </a:stretch>
        </p:blipFill>
        <p:spPr>
          <a:xfrm>
            <a:off x="309879" y="2412429"/>
            <a:ext cx="11572244" cy="2442818"/>
          </a:xfrm>
          <a:prstGeom prst="rect">
            <a:avLst/>
          </a:prstGeom>
        </p:spPr>
      </p:pic>
      <p:sp>
        <p:nvSpPr>
          <p:cNvPr id="7" name="TextBox 6">
            <a:extLst>
              <a:ext uri="{FF2B5EF4-FFF2-40B4-BE49-F238E27FC236}">
                <a16:creationId xmlns:a16="http://schemas.microsoft.com/office/drawing/2014/main" id="{C421D3C1-F4A9-1352-8916-0E5D0D2EDA28}"/>
              </a:ext>
            </a:extLst>
          </p:cNvPr>
          <p:cNvSpPr txBox="1"/>
          <p:nvPr/>
        </p:nvSpPr>
        <p:spPr>
          <a:xfrm>
            <a:off x="356037" y="1968777"/>
            <a:ext cx="11268949" cy="461665"/>
          </a:xfrm>
          <a:prstGeom prst="rect">
            <a:avLst/>
          </a:prstGeom>
          <a:noFill/>
        </p:spPr>
        <p:txBody>
          <a:bodyPr wrap="square" rtlCol="0">
            <a:spAutoFit/>
          </a:bodyPr>
          <a:lstStyle/>
          <a:p>
            <a:r>
              <a:rPr lang="en-CA" sz="2400" dirty="0">
                <a:latin typeface="Calibri" panose="020F0502020204030204" pitchFamily="34" charset="0"/>
                <a:cs typeface="Calibri" panose="020F0502020204030204" pitchFamily="34" charset="0"/>
              </a:rPr>
              <a:t>Defining quality in British Columbia </a:t>
            </a:r>
          </a:p>
        </p:txBody>
      </p:sp>
      <p:pic>
        <p:nvPicPr>
          <p:cNvPr id="4" name="Picture 3" descr="A black and grey text&#10;&#10;Description automatically generated">
            <a:extLst>
              <a:ext uri="{FF2B5EF4-FFF2-40B4-BE49-F238E27FC236}">
                <a16:creationId xmlns:a16="http://schemas.microsoft.com/office/drawing/2014/main" id="{A598B200-F297-A4BF-C416-9F88B0B9E6D9}"/>
              </a:ext>
            </a:extLst>
          </p:cNvPr>
          <p:cNvPicPr>
            <a:picLocks noChangeAspect="1"/>
          </p:cNvPicPr>
          <p:nvPr/>
        </p:nvPicPr>
        <p:blipFill>
          <a:blip r:embed="rId5"/>
          <a:stretch>
            <a:fillRect/>
          </a:stretch>
        </p:blipFill>
        <p:spPr>
          <a:xfrm>
            <a:off x="79828" y="6097124"/>
            <a:ext cx="2365829" cy="647291"/>
          </a:xfrm>
          <a:prstGeom prst="rect">
            <a:avLst/>
          </a:prstGeom>
        </p:spPr>
      </p:pic>
      <p:pic>
        <p:nvPicPr>
          <p:cNvPr id="5" name="Picture 4">
            <a:extLst>
              <a:ext uri="{FF2B5EF4-FFF2-40B4-BE49-F238E27FC236}">
                <a16:creationId xmlns:a16="http://schemas.microsoft.com/office/drawing/2014/main" id="{CD58CC08-8541-C91E-680F-30752E8530CD}"/>
              </a:ext>
            </a:extLst>
          </p:cNvPr>
          <p:cNvPicPr>
            <a:picLocks noChangeAspect="1"/>
          </p:cNvPicPr>
          <p:nvPr/>
        </p:nvPicPr>
        <p:blipFill>
          <a:blip r:embed="rId6"/>
          <a:stretch>
            <a:fillRect/>
          </a:stretch>
        </p:blipFill>
        <p:spPr>
          <a:xfrm>
            <a:off x="10445344" y="5530105"/>
            <a:ext cx="1746656" cy="1327895"/>
          </a:xfrm>
          <a:prstGeom prst="rect">
            <a:avLst/>
          </a:prstGeom>
        </p:spPr>
      </p:pic>
      <p:pic>
        <p:nvPicPr>
          <p:cNvPr id="2" name="Picture 1" descr="A green leafy plant with black background&#10;&#10;Description automatically generated">
            <a:extLst>
              <a:ext uri="{FF2B5EF4-FFF2-40B4-BE49-F238E27FC236}">
                <a16:creationId xmlns:a16="http://schemas.microsoft.com/office/drawing/2014/main" id="{3AA160C0-A187-F060-3414-EF4C9C6BCBAE}"/>
              </a:ext>
            </a:extLst>
          </p:cNvPr>
          <p:cNvPicPr>
            <a:picLocks noChangeAspect="1"/>
          </p:cNvPicPr>
          <p:nvPr/>
        </p:nvPicPr>
        <p:blipFill>
          <a:blip r:embed="rId7">
            <a:alphaModFix amt="65000"/>
          </a:blip>
          <a:stretch>
            <a:fillRect/>
          </a:stretch>
        </p:blipFill>
        <p:spPr>
          <a:xfrm rot="16200000" flipH="1">
            <a:off x="10717875" y="0"/>
            <a:ext cx="1440511" cy="1440511"/>
          </a:xfrm>
          <a:prstGeom prst="rect">
            <a:avLst/>
          </a:prstGeom>
        </p:spPr>
      </p:pic>
    </p:spTree>
    <p:extLst>
      <p:ext uri="{BB962C8B-B14F-4D97-AF65-F5344CB8AC3E}">
        <p14:creationId xmlns:p14="http://schemas.microsoft.com/office/powerpoint/2010/main" val="871585462"/>
      </p:ext>
    </p:extLst>
  </p:cSld>
  <p:clrMapOvr>
    <a:masterClrMapping/>
  </p:clrMapOvr>
</p:sld>
</file>

<file path=ppt/theme/theme1.xml><?xml version="1.0" encoding="utf-8"?>
<a:theme xmlns:a="http://schemas.openxmlformats.org/drawingml/2006/main" name="Office Theme">
  <a:themeElements>
    <a:clrScheme name="HQBC Palette">
      <a:dk1>
        <a:sysClr val="windowText" lastClr="000000"/>
      </a:dk1>
      <a:lt1>
        <a:sysClr val="window" lastClr="FFFFFF"/>
      </a:lt1>
      <a:dk2>
        <a:srgbClr val="3E4440"/>
      </a:dk2>
      <a:lt2>
        <a:srgbClr val="E7E6E6"/>
      </a:lt2>
      <a:accent1>
        <a:srgbClr val="66254A"/>
      </a:accent1>
      <a:accent2>
        <a:srgbClr val="E58325"/>
      </a:accent2>
      <a:accent3>
        <a:srgbClr val="628A9C"/>
      </a:accent3>
      <a:accent4>
        <a:srgbClr val="F0C43F"/>
      </a:accent4>
      <a:accent5>
        <a:srgbClr val="5B9BD5"/>
      </a:accent5>
      <a:accent6>
        <a:srgbClr val="C12637"/>
      </a:accent6>
      <a:hlink>
        <a:srgbClr val="0563C1"/>
      </a:hlink>
      <a:folHlink>
        <a:srgbClr val="954F72"/>
      </a:folHlink>
    </a:clrScheme>
    <a:fontScheme name="HQBC font">
      <a:majorFont>
        <a:latin typeface="Poppins Medium"/>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F18-PPT FINAL " id="{6EADA023-5FE3-1942-B962-27D35B594DF7}" vid="{9891475C-C29F-C246-8AE7-4E0CD24F4793}"/>
    </a:ext>
  </a:extLst>
</a:theme>
</file>

<file path=ppt/theme/theme2.xml><?xml version="1.0" encoding="utf-8"?>
<a:theme xmlns:a="http://schemas.openxmlformats.org/drawingml/2006/main" name="1_Office Theme">
  <a:themeElements>
    <a:clrScheme name="HQBC">
      <a:dk1>
        <a:srgbClr val="3A3D3F"/>
      </a:dk1>
      <a:lt1>
        <a:srgbClr val="FFFFFF"/>
      </a:lt1>
      <a:dk2>
        <a:srgbClr val="6F1E4B"/>
      </a:dk2>
      <a:lt2>
        <a:srgbClr val="FFFFFF"/>
      </a:lt2>
      <a:accent1>
        <a:srgbClr val="558B9E"/>
      </a:accent1>
      <a:accent2>
        <a:srgbClr val="F57D00"/>
      </a:accent2>
      <a:accent3>
        <a:srgbClr val="D30030"/>
      </a:accent3>
      <a:accent4>
        <a:srgbClr val="F8C200"/>
      </a:accent4>
      <a:accent5>
        <a:srgbClr val="6F1E4B"/>
      </a:accent5>
      <a:accent6>
        <a:srgbClr val="FDF5E1"/>
      </a:accent6>
      <a:hlink>
        <a:srgbClr val="6F1E4B"/>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QBC Powerpoint Template">
  <a:themeElements>
    <a:clrScheme name="Health Quality BC">
      <a:dk1>
        <a:sysClr val="windowText" lastClr="000000"/>
      </a:dk1>
      <a:lt1>
        <a:sysClr val="window" lastClr="FFFFFF"/>
      </a:lt1>
      <a:dk2>
        <a:srgbClr val="3E4440"/>
      </a:dk2>
      <a:lt2>
        <a:srgbClr val="E7E6E6"/>
      </a:lt2>
      <a:accent1>
        <a:srgbClr val="66254A"/>
      </a:accent1>
      <a:accent2>
        <a:srgbClr val="E58325"/>
      </a:accent2>
      <a:accent3>
        <a:srgbClr val="628A9C"/>
      </a:accent3>
      <a:accent4>
        <a:srgbClr val="F0C43F"/>
      </a:accent4>
      <a:accent5>
        <a:srgbClr val="C12637"/>
      </a:accent5>
      <a:accent6>
        <a:srgbClr val="41613B"/>
      </a:accent6>
      <a:hlink>
        <a:srgbClr val="628A9C"/>
      </a:hlink>
      <a:folHlink>
        <a:srgbClr val="66254A"/>
      </a:folHlink>
    </a:clrScheme>
    <a:fontScheme name="HQBC font">
      <a:majorFont>
        <a:latin typeface="Poppins Medium"/>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QBC EPIQ" id="{C78887A4-D2D8-4A4E-978C-C58CD2A15901}" vid="{CB7EB26A-2DF3-4E2C-9162-1BE3B6CCD18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5255</TotalTime>
  <Words>1610</Words>
  <Application>Microsoft Office PowerPoint</Application>
  <PresentationFormat>Widescreen</PresentationFormat>
  <Paragraphs>191</Paragraphs>
  <Slides>14</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vt:i4>
      </vt:variant>
    </vt:vector>
  </HeadingPairs>
  <TitlesOfParts>
    <vt:vector size="29" baseType="lpstr">
      <vt:lpstr>Alright Sans Regular</vt:lpstr>
      <vt:lpstr>Arial</vt:lpstr>
      <vt:lpstr>Calibri</vt:lpstr>
      <vt:lpstr>Calibri Light</vt:lpstr>
      <vt:lpstr>Consolas</vt:lpstr>
      <vt:lpstr>inter</vt:lpstr>
      <vt:lpstr>Poppins</vt:lpstr>
      <vt:lpstr>Poppins Medium</vt:lpstr>
      <vt:lpstr>Poppins SemiBold</vt:lpstr>
      <vt:lpstr>Times New Roman</vt:lpstr>
      <vt:lpstr>Verdana</vt:lpstr>
      <vt:lpstr>Office Theme</vt:lpstr>
      <vt:lpstr>1_Office Theme</vt:lpstr>
      <vt:lpstr>Custom Design</vt:lpstr>
      <vt:lpstr>HQBC Powerpoint Template</vt:lpstr>
      <vt:lpstr>LOW-CARBON, HIGH-QUALITY CARE COLLABORATIVE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  Low-Carbon, High-Quality Care lowcarbon@healthqualitybc.ca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Andrea Wnuk</cp:lastModifiedBy>
  <cp:revision>111</cp:revision>
  <dcterms:created xsi:type="dcterms:W3CDTF">2019-02-05T21:36:52Z</dcterms:created>
  <dcterms:modified xsi:type="dcterms:W3CDTF">2023-11-07T17:37:22Z</dcterms:modified>
</cp:coreProperties>
</file>